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6" r:id="rId4"/>
    <p:sldId id="277" r:id="rId5"/>
    <p:sldId id="258" r:id="rId6"/>
    <p:sldId id="282" r:id="rId7"/>
    <p:sldId id="291" r:id="rId8"/>
    <p:sldId id="292" r:id="rId9"/>
    <p:sldId id="293" r:id="rId10"/>
    <p:sldId id="280" r:id="rId11"/>
    <p:sldId id="281" r:id="rId12"/>
    <p:sldId id="283" r:id="rId13"/>
    <p:sldId id="284" r:id="rId14"/>
    <p:sldId id="286" r:id="rId15"/>
    <p:sldId id="287" r:id="rId16"/>
    <p:sldId id="288" r:id="rId17"/>
    <p:sldId id="289" r:id="rId18"/>
    <p:sldId id="290" r:id="rId19"/>
    <p:sldId id="294" r:id="rId20"/>
    <p:sldId id="295" r:id="rId21"/>
    <p:sldId id="296" r:id="rId22"/>
    <p:sldId id="297" r:id="rId23"/>
    <p:sldId id="298" r:id="rId24"/>
    <p:sldId id="299" r:id="rId25"/>
    <p:sldId id="300" r:id="rId26"/>
    <p:sldId id="301" r:id="rId27"/>
    <p:sldId id="303" r:id="rId28"/>
    <p:sldId id="304" r:id="rId29"/>
    <p:sldId id="305" r:id="rId30"/>
    <p:sldId id="306" r:id="rId31"/>
    <p:sldId id="307" r:id="rId32"/>
    <p:sldId id="308" r:id="rId33"/>
    <p:sldId id="309" r:id="rId34"/>
    <p:sldId id="302" r:id="rId35"/>
    <p:sldId id="310" r:id="rId36"/>
    <p:sldId id="311" r:id="rId37"/>
    <p:sldId id="312" r:id="rId38"/>
    <p:sldId id="313" r:id="rId39"/>
    <p:sldId id="314"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C5E2AF3-0DFD-4003-A4EB-7932AC188A4F}" type="datetimeFigureOut">
              <a:rPr lang="en-US" smtClean="0"/>
              <a:pPr/>
              <a:t>3/19/2025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C5E2AF3-0DFD-4003-A4EB-7932AC188A4F}" type="datetimeFigureOut">
              <a:rPr lang="en-US" smtClean="0"/>
              <a:pPr/>
              <a:t>3/19/2025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C5E2AF3-0DFD-4003-A4EB-7932AC188A4F}" type="datetimeFigureOut">
              <a:rPr lang="en-US" smtClean="0"/>
              <a:pPr/>
              <a:t>3/19/2025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C5E2AF3-0DFD-4003-A4EB-7932AC188A4F}" type="datetimeFigureOut">
              <a:rPr lang="en-US" smtClean="0"/>
              <a:pPr/>
              <a:t>3/19/2025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5E2AF3-0DFD-4003-A4EB-7932AC188A4F}" type="datetimeFigureOut">
              <a:rPr lang="en-US" smtClean="0"/>
              <a:pPr/>
              <a:t>3/19/2025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C5E2AF3-0DFD-4003-A4EB-7932AC188A4F}" type="datetimeFigureOut">
              <a:rPr lang="en-US" smtClean="0"/>
              <a:pPr/>
              <a:t>3/19/2025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C5E2AF3-0DFD-4003-A4EB-7932AC188A4F}" type="datetimeFigureOut">
              <a:rPr lang="en-US" smtClean="0"/>
              <a:pPr/>
              <a:t>3/19/2025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C5E2AF3-0DFD-4003-A4EB-7932AC188A4F}" type="datetimeFigureOut">
              <a:rPr lang="en-US" smtClean="0"/>
              <a:pPr/>
              <a:t>3/19/2025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E2AF3-0DFD-4003-A4EB-7932AC188A4F}" type="datetimeFigureOut">
              <a:rPr lang="en-US" smtClean="0"/>
              <a:pPr/>
              <a:t>3/19/2025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5E2AF3-0DFD-4003-A4EB-7932AC188A4F}" type="datetimeFigureOut">
              <a:rPr lang="en-US" smtClean="0"/>
              <a:pPr/>
              <a:t>3/19/2025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5E2AF3-0DFD-4003-A4EB-7932AC188A4F}" type="datetimeFigureOut">
              <a:rPr lang="en-US" smtClean="0"/>
              <a:pPr/>
              <a:t>3/19/2025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53F347-A3C9-400D-BFFF-FECD1F6D2C3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E2AF3-0DFD-4003-A4EB-7932AC188A4F}" type="datetimeFigureOut">
              <a:rPr lang="en-US" smtClean="0"/>
              <a:pPr/>
              <a:t>3/19/2025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3F347-A3C9-400D-BFFF-FECD1F6D2C3B}"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4784"/>
            <a:ext cx="7772400" cy="2301405"/>
          </a:xfrm>
        </p:spPr>
        <p:txBody>
          <a:bodyPr>
            <a:noAutofit/>
          </a:bodyPr>
          <a:lstStyle/>
          <a:p>
            <a:pPr>
              <a:lnSpc>
                <a:spcPct val="150000"/>
              </a:lnSpc>
            </a:pPr>
            <a:r>
              <a:rPr lang="en-IN" b="1" dirty="0">
                <a:latin typeface="Times New Roman" panose="02020603050405020304" pitchFamily="18" charset="0"/>
                <a:cs typeface="Times New Roman" panose="02020603050405020304" pitchFamily="18" charset="0"/>
              </a:rPr>
              <a:t>COLLEGE ONLINE VOTING SYSTEM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Hardware Requirements</a:t>
            </a:r>
            <a:endParaRPr lang="en-US" dirty="0"/>
          </a:p>
        </p:txBody>
      </p:sp>
      <p:sp>
        <p:nvSpPr>
          <p:cNvPr id="3" name="Content Placeholder 2"/>
          <p:cNvSpPr>
            <a:spLocks noGrp="1"/>
          </p:cNvSpPr>
          <p:nvPr>
            <p:ph idx="1"/>
          </p:nvPr>
        </p:nvSpPr>
        <p:spPr/>
        <p:txBody>
          <a:bodyPr>
            <a:normAutofit fontScale="92500" lnSpcReduction="10000"/>
          </a:bodyPr>
          <a:lstStyle/>
          <a:p>
            <a:pPr lvl="0" algn="just">
              <a:lnSpc>
                <a:spcPct val="150000"/>
              </a:lnSpc>
            </a:pPr>
            <a:r>
              <a:rPr lang="en-US" dirty="0">
                <a:latin typeface="Times New Roman" pitchFamily="18" charset="0"/>
                <a:cs typeface="Times New Roman" pitchFamily="18" charset="0"/>
              </a:rPr>
              <a:t>Processor        		: Dual core processor 2.6.0 				  GHZ</a:t>
            </a:r>
          </a:p>
          <a:p>
            <a:pPr lvl="0" algn="just">
              <a:lnSpc>
                <a:spcPct val="150000"/>
              </a:lnSpc>
            </a:pPr>
            <a:r>
              <a:rPr lang="en-US" dirty="0">
                <a:latin typeface="Times New Roman" pitchFamily="18" charset="0"/>
                <a:cs typeface="Times New Roman" pitchFamily="18" charset="0"/>
              </a:rPr>
              <a:t>RAM  			:  4 GB</a:t>
            </a:r>
          </a:p>
          <a:p>
            <a:pPr lvl="0" algn="just">
              <a:lnSpc>
                <a:spcPct val="150000"/>
              </a:lnSpc>
            </a:pPr>
            <a:r>
              <a:rPr lang="en-US" dirty="0">
                <a:latin typeface="Times New Roman" pitchFamily="18" charset="0"/>
                <a:cs typeface="Times New Roman" pitchFamily="18" charset="0"/>
              </a:rPr>
              <a:t>Hard disk        		: 500 GB</a:t>
            </a:r>
          </a:p>
          <a:p>
            <a:pPr lvl="0" algn="just">
              <a:lnSpc>
                <a:spcPct val="150000"/>
              </a:lnSpc>
            </a:pPr>
            <a:r>
              <a:rPr lang="en-US" dirty="0">
                <a:latin typeface="Times New Roman" pitchFamily="18" charset="0"/>
                <a:cs typeface="Times New Roman" pitchFamily="18" charset="0"/>
              </a:rPr>
              <a:t>Keyboard        		: Standard keyboard</a:t>
            </a:r>
          </a:p>
          <a:p>
            <a:pPr lvl="0" algn="just">
              <a:lnSpc>
                <a:spcPct val="150000"/>
              </a:lnSpc>
            </a:pPr>
            <a:r>
              <a:rPr lang="en-US" dirty="0">
                <a:latin typeface="Times New Roman" pitchFamily="18" charset="0"/>
                <a:cs typeface="Times New Roman" pitchFamily="18" charset="0"/>
              </a:rPr>
              <a:t>Monitor           		:  15 inch color monitor</a:t>
            </a:r>
          </a:p>
          <a:p>
            <a:pPr algn="just">
              <a:lnSpc>
                <a:spcPct val="150000"/>
              </a:lnSpc>
            </a:pPr>
            <a:endParaRPr lang="en-US" dirty="0">
              <a:latin typeface="Times New Roman" pitchFamily="18" charset="0"/>
              <a:cs typeface="Times New Roman" pitchFamily="18" charset="0"/>
            </a:endParaRPr>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Software Requirements</a:t>
            </a:r>
            <a:endParaRPr lang="en-US" dirty="0"/>
          </a:p>
        </p:txBody>
      </p:sp>
      <p:sp>
        <p:nvSpPr>
          <p:cNvPr id="3" name="Content Placeholder 2"/>
          <p:cNvSpPr>
            <a:spLocks noGrp="1"/>
          </p:cNvSpPr>
          <p:nvPr>
            <p:ph idx="1"/>
          </p:nvPr>
        </p:nvSpPr>
        <p:spPr/>
        <p:txBody>
          <a:bodyPr>
            <a:normAutofit/>
          </a:bodyPr>
          <a:lstStyle/>
          <a:p>
            <a:pPr lvl="0" algn="just">
              <a:lnSpc>
                <a:spcPct val="150000"/>
              </a:lnSpc>
            </a:pPr>
            <a:r>
              <a:rPr lang="en-IN" sz="2800" dirty="0">
                <a:latin typeface="Times New Roman" pitchFamily="18" charset="0"/>
                <a:cs typeface="Times New Roman" pitchFamily="18" charset="0"/>
              </a:rPr>
              <a:t>Operating system	: Windows OS</a:t>
            </a:r>
          </a:p>
          <a:p>
            <a:pPr lvl="0" algn="just">
              <a:lnSpc>
                <a:spcPct val="150000"/>
              </a:lnSpc>
            </a:pPr>
            <a:r>
              <a:rPr lang="en-IN" sz="2800" dirty="0">
                <a:latin typeface="Times New Roman" pitchFamily="18" charset="0"/>
                <a:cs typeface="Times New Roman" pitchFamily="18" charset="0"/>
              </a:rPr>
              <a:t>Front End      	    	: PHP</a:t>
            </a:r>
            <a:endParaRPr lang="en-US" sz="2800" dirty="0">
              <a:latin typeface="Times New Roman" pitchFamily="18" charset="0"/>
              <a:cs typeface="Times New Roman" pitchFamily="18" charset="0"/>
            </a:endParaRPr>
          </a:p>
          <a:p>
            <a:pPr lvl="0" algn="just">
              <a:lnSpc>
                <a:spcPct val="150000"/>
              </a:lnSpc>
            </a:pPr>
            <a:r>
              <a:rPr lang="en-IN" sz="2800" dirty="0">
                <a:latin typeface="Times New Roman" pitchFamily="18" charset="0"/>
                <a:cs typeface="Times New Roman" pitchFamily="18" charset="0"/>
              </a:rPr>
              <a:t>Back end			: MySQL server</a:t>
            </a:r>
            <a:r>
              <a:rPr lang="en-IN" sz="2800" b="1"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a:p>
            <a:pPr lvl="0" algn="just">
              <a:lnSpc>
                <a:spcPct val="150000"/>
              </a:lnSpc>
            </a:pPr>
            <a:r>
              <a:rPr lang="en-IN" sz="2800" dirty="0">
                <a:latin typeface="Times New Roman" pitchFamily="18" charset="0"/>
                <a:cs typeface="Times New Roman" pitchFamily="18" charset="0"/>
              </a:rPr>
              <a:t>Tool			: Macromedia Dreamweaver 8</a:t>
            </a:r>
            <a:endParaRPr lang="en-US" sz="28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14380"/>
          </a:xfrm>
        </p:spPr>
        <p:txBody>
          <a:bodyPr>
            <a:normAutofit/>
          </a:bodyPr>
          <a:lstStyle/>
          <a:p>
            <a:r>
              <a:rPr lang="en-US" sz="3600" b="1" dirty="0">
                <a:latin typeface="Times New Roman" pitchFamily="18" charset="0"/>
                <a:cs typeface="Times New Roman" pitchFamily="18" charset="0"/>
              </a:rPr>
              <a:t>Data Flow Diagram </a:t>
            </a:r>
            <a:endParaRPr lang="en-IN" sz="3600" b="1"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E0398E61-939D-4C0F-9788-BD077C3CE376}"/>
              </a:ext>
            </a:extLst>
          </p:cNvPr>
          <p:cNvSpPr/>
          <p:nvPr/>
        </p:nvSpPr>
        <p:spPr>
          <a:xfrm>
            <a:off x="166146" y="1124744"/>
            <a:ext cx="1442061" cy="587148"/>
          </a:xfrm>
          <a:prstGeom prst="rect">
            <a:avLst/>
          </a:prstGeom>
        </p:spPr>
        <p:txBody>
          <a:bodyPr wrap="none">
            <a:spAutoFit/>
          </a:bodyPr>
          <a:lstStyle/>
          <a:p>
            <a:pPr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LEVEL 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Canvas 44">
            <a:extLst>
              <a:ext uri="{FF2B5EF4-FFF2-40B4-BE49-F238E27FC236}">
                <a16:creationId xmlns:a16="http://schemas.microsoft.com/office/drawing/2014/main" id="{14272F4E-2BD7-47A1-BF86-2E9D34CCDF75}"/>
              </a:ext>
            </a:extLst>
          </p:cNvPr>
          <p:cNvGrpSpPr>
            <a:grpSpLocks/>
          </p:cNvGrpSpPr>
          <p:nvPr/>
        </p:nvGrpSpPr>
        <p:grpSpPr bwMode="auto">
          <a:xfrm>
            <a:off x="2051720" y="2132856"/>
            <a:ext cx="5762625" cy="3698875"/>
            <a:chOff x="0" y="0"/>
            <a:chExt cx="57626" cy="36995"/>
          </a:xfrm>
        </p:grpSpPr>
        <p:sp>
          <p:nvSpPr>
            <p:cNvPr id="7" name="AutoShape 11">
              <a:extLst>
                <a:ext uri="{FF2B5EF4-FFF2-40B4-BE49-F238E27FC236}">
                  <a16:creationId xmlns:a16="http://schemas.microsoft.com/office/drawing/2014/main" id="{59F0075B-ED9A-4468-9270-BA799722298B}"/>
                </a:ext>
              </a:extLst>
            </p:cNvPr>
            <p:cNvSpPr>
              <a:spLocks noChangeAspect="1" noChangeArrowheads="1"/>
            </p:cNvSpPr>
            <p:nvPr/>
          </p:nvSpPr>
          <p:spPr bwMode="auto">
            <a:xfrm>
              <a:off x="0" y="0"/>
              <a:ext cx="57626" cy="369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36">
              <a:extLst>
                <a:ext uri="{FF2B5EF4-FFF2-40B4-BE49-F238E27FC236}">
                  <a16:creationId xmlns:a16="http://schemas.microsoft.com/office/drawing/2014/main" id="{2386B124-A43F-4231-BED6-CDA33B1957E4}"/>
                </a:ext>
              </a:extLst>
            </p:cNvPr>
            <p:cNvSpPr>
              <a:spLocks noChangeArrowheads="1"/>
            </p:cNvSpPr>
            <p:nvPr/>
          </p:nvSpPr>
          <p:spPr bwMode="auto">
            <a:xfrm>
              <a:off x="5842" y="3714"/>
              <a:ext cx="8483" cy="4477"/>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Oval 37">
              <a:extLst>
                <a:ext uri="{FF2B5EF4-FFF2-40B4-BE49-F238E27FC236}">
                  <a16:creationId xmlns:a16="http://schemas.microsoft.com/office/drawing/2014/main" id="{30479B04-B698-4AB1-BF78-29E7973A096C}"/>
                </a:ext>
              </a:extLst>
            </p:cNvPr>
            <p:cNvSpPr>
              <a:spLocks noChangeArrowheads="1"/>
            </p:cNvSpPr>
            <p:nvPr/>
          </p:nvSpPr>
          <p:spPr bwMode="auto">
            <a:xfrm>
              <a:off x="22688" y="2298"/>
              <a:ext cx="14491" cy="6414"/>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Login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Oval 38">
              <a:extLst>
                <a:ext uri="{FF2B5EF4-FFF2-40B4-BE49-F238E27FC236}">
                  <a16:creationId xmlns:a16="http://schemas.microsoft.com/office/drawing/2014/main" id="{FA101E12-EEEF-452A-8E13-958B40FFCE71}"/>
                </a:ext>
              </a:extLst>
            </p:cNvPr>
            <p:cNvSpPr>
              <a:spLocks noChangeArrowheads="1"/>
            </p:cNvSpPr>
            <p:nvPr/>
          </p:nvSpPr>
          <p:spPr bwMode="auto">
            <a:xfrm>
              <a:off x="19602" y="12331"/>
              <a:ext cx="18555" cy="6960"/>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 Candidates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AutoShape 39">
              <a:extLst>
                <a:ext uri="{FF2B5EF4-FFF2-40B4-BE49-F238E27FC236}">
                  <a16:creationId xmlns:a16="http://schemas.microsoft.com/office/drawing/2014/main" id="{092D4992-82AD-4BE0-8ECD-4635C440190E}"/>
                </a:ext>
              </a:extLst>
            </p:cNvPr>
            <p:cNvSpPr>
              <a:spLocks noChangeArrowheads="1"/>
            </p:cNvSpPr>
            <p:nvPr/>
          </p:nvSpPr>
          <p:spPr bwMode="auto">
            <a:xfrm>
              <a:off x="14325" y="4997"/>
              <a:ext cx="8363" cy="1511"/>
            </a:xfrm>
            <a:prstGeom prst="rightArrow">
              <a:avLst>
                <a:gd name="adj1" fmla="val 50000"/>
                <a:gd name="adj2" fmla="val 138369"/>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AutoShape 40">
              <a:extLst>
                <a:ext uri="{FF2B5EF4-FFF2-40B4-BE49-F238E27FC236}">
                  <a16:creationId xmlns:a16="http://schemas.microsoft.com/office/drawing/2014/main" id="{E706CB33-0C6B-46A5-A5E2-90D76A0DFDF9}"/>
                </a:ext>
              </a:extLst>
            </p:cNvPr>
            <p:cNvSpPr>
              <a:spLocks noChangeArrowheads="1"/>
            </p:cNvSpPr>
            <p:nvPr/>
          </p:nvSpPr>
          <p:spPr bwMode="auto">
            <a:xfrm>
              <a:off x="29159" y="8712"/>
              <a:ext cx="1638" cy="3619"/>
            </a:xfrm>
            <a:prstGeom prst="downArrow">
              <a:avLst>
                <a:gd name="adj1" fmla="val 50000"/>
                <a:gd name="adj2" fmla="val 55235"/>
              </a:avLst>
            </a:prstGeom>
            <a:solidFill>
              <a:srgbClr val="FFFFFF"/>
            </a:solidFill>
            <a:ln w="19050">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IN"/>
            </a:p>
          </p:txBody>
        </p:sp>
        <p:sp>
          <p:nvSpPr>
            <p:cNvPr id="13" name="AutoShape 41">
              <a:extLst>
                <a:ext uri="{FF2B5EF4-FFF2-40B4-BE49-F238E27FC236}">
                  <a16:creationId xmlns:a16="http://schemas.microsoft.com/office/drawing/2014/main" id="{DB91992F-0681-4674-8F55-3DD54CDD6079}"/>
                </a:ext>
              </a:extLst>
            </p:cNvPr>
            <p:cNvSpPr>
              <a:spLocks noChangeArrowheads="1"/>
            </p:cNvSpPr>
            <p:nvPr/>
          </p:nvSpPr>
          <p:spPr bwMode="auto">
            <a:xfrm>
              <a:off x="36506" y="25793"/>
              <a:ext cx="7321" cy="1556"/>
            </a:xfrm>
            <a:prstGeom prst="rightArrow">
              <a:avLst>
                <a:gd name="adj1" fmla="val 50000"/>
                <a:gd name="adj2" fmla="val 117625"/>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 name="AutoShape 42">
              <a:extLst>
                <a:ext uri="{FF2B5EF4-FFF2-40B4-BE49-F238E27FC236}">
                  <a16:creationId xmlns:a16="http://schemas.microsoft.com/office/drawing/2014/main" id="{BD027B2B-625C-42D2-A0D3-9ED4864CAB22}"/>
                </a:ext>
              </a:extLst>
            </p:cNvPr>
            <p:cNvSpPr>
              <a:spLocks noChangeArrowheads="1"/>
            </p:cNvSpPr>
            <p:nvPr/>
          </p:nvSpPr>
          <p:spPr bwMode="auto">
            <a:xfrm>
              <a:off x="43827" y="22771"/>
              <a:ext cx="9144" cy="7550"/>
            </a:xfrm>
            <a:prstGeom prst="can">
              <a:avLst>
                <a:gd name="adj" fmla="val 25000"/>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Database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43">
              <a:extLst>
                <a:ext uri="{FF2B5EF4-FFF2-40B4-BE49-F238E27FC236}">
                  <a16:creationId xmlns:a16="http://schemas.microsoft.com/office/drawing/2014/main" id="{6B746BFC-7A86-493B-A435-B63103E9E987}"/>
                </a:ext>
              </a:extLst>
            </p:cNvPr>
            <p:cNvSpPr>
              <a:spLocks noChangeArrowheads="1"/>
            </p:cNvSpPr>
            <p:nvPr/>
          </p:nvSpPr>
          <p:spPr bwMode="auto">
            <a:xfrm>
              <a:off x="19602" y="22320"/>
              <a:ext cx="17056" cy="7588"/>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Update Result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AutoShape 44">
              <a:extLst>
                <a:ext uri="{FF2B5EF4-FFF2-40B4-BE49-F238E27FC236}">
                  <a16:creationId xmlns:a16="http://schemas.microsoft.com/office/drawing/2014/main" id="{E9C7B06B-2ABB-4B2F-AA05-611F2F14E516}"/>
                </a:ext>
              </a:extLst>
            </p:cNvPr>
            <p:cNvSpPr>
              <a:spLocks noChangeArrowheads="1"/>
            </p:cNvSpPr>
            <p:nvPr/>
          </p:nvSpPr>
          <p:spPr bwMode="auto">
            <a:xfrm>
              <a:off x="28149" y="19469"/>
              <a:ext cx="1638" cy="2851"/>
            </a:xfrm>
            <a:prstGeom prst="downArrow">
              <a:avLst>
                <a:gd name="adj1" fmla="val 50000"/>
                <a:gd name="adj2" fmla="val 43513"/>
              </a:avLst>
            </a:prstGeom>
            <a:solidFill>
              <a:srgbClr val="FFFFFF"/>
            </a:solidFill>
            <a:ln w="19050">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03680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7FBEA5-00E5-4E17-B172-582AC6977822}"/>
              </a:ext>
            </a:extLst>
          </p:cNvPr>
          <p:cNvSpPr/>
          <p:nvPr/>
        </p:nvSpPr>
        <p:spPr>
          <a:xfrm>
            <a:off x="179512" y="332656"/>
            <a:ext cx="1442061" cy="587148"/>
          </a:xfrm>
          <a:prstGeom prst="rect">
            <a:avLst/>
          </a:prstGeom>
        </p:spPr>
        <p:txBody>
          <a:bodyPr wrap="none">
            <a:spAutoFit/>
          </a:bodyPr>
          <a:lstStyle/>
          <a:p>
            <a:pPr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LEVEL 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Canvas 34">
            <a:extLst>
              <a:ext uri="{FF2B5EF4-FFF2-40B4-BE49-F238E27FC236}">
                <a16:creationId xmlns:a16="http://schemas.microsoft.com/office/drawing/2014/main" id="{07EB9822-7FB4-4F7A-BF65-CEBAE3489D86}"/>
              </a:ext>
            </a:extLst>
          </p:cNvPr>
          <p:cNvGrpSpPr>
            <a:grpSpLocks/>
          </p:cNvGrpSpPr>
          <p:nvPr/>
        </p:nvGrpSpPr>
        <p:grpSpPr bwMode="auto">
          <a:xfrm>
            <a:off x="1331640" y="1556792"/>
            <a:ext cx="5416550" cy="3895725"/>
            <a:chOff x="0" y="0"/>
            <a:chExt cx="54165" cy="38957"/>
          </a:xfrm>
        </p:grpSpPr>
        <p:sp>
          <p:nvSpPr>
            <p:cNvPr id="5" name="AutoShape 13">
              <a:extLst>
                <a:ext uri="{FF2B5EF4-FFF2-40B4-BE49-F238E27FC236}">
                  <a16:creationId xmlns:a16="http://schemas.microsoft.com/office/drawing/2014/main" id="{39ABD36F-29E1-4A4A-8FA2-A8B51C285AFC}"/>
                </a:ext>
              </a:extLst>
            </p:cNvPr>
            <p:cNvSpPr>
              <a:spLocks noChangeAspect="1" noChangeArrowheads="1"/>
            </p:cNvSpPr>
            <p:nvPr/>
          </p:nvSpPr>
          <p:spPr bwMode="auto">
            <a:xfrm>
              <a:off x="0" y="0"/>
              <a:ext cx="54165" cy="389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23">
              <a:extLst>
                <a:ext uri="{FF2B5EF4-FFF2-40B4-BE49-F238E27FC236}">
                  <a16:creationId xmlns:a16="http://schemas.microsoft.com/office/drawing/2014/main" id="{15A3368A-FAD8-470D-98AE-2F3E2D0C5EF1}"/>
                </a:ext>
              </a:extLst>
            </p:cNvPr>
            <p:cNvSpPr>
              <a:spLocks noChangeArrowheads="1"/>
            </p:cNvSpPr>
            <p:nvPr/>
          </p:nvSpPr>
          <p:spPr bwMode="auto">
            <a:xfrm>
              <a:off x="2901" y="2838"/>
              <a:ext cx="8484" cy="4477"/>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Oval 24">
              <a:extLst>
                <a:ext uri="{FF2B5EF4-FFF2-40B4-BE49-F238E27FC236}">
                  <a16:creationId xmlns:a16="http://schemas.microsoft.com/office/drawing/2014/main" id="{C7D5D496-B6E6-44A5-B5FF-1F6D1DD73AB7}"/>
                </a:ext>
              </a:extLst>
            </p:cNvPr>
            <p:cNvSpPr>
              <a:spLocks noChangeArrowheads="1"/>
            </p:cNvSpPr>
            <p:nvPr/>
          </p:nvSpPr>
          <p:spPr bwMode="auto">
            <a:xfrm>
              <a:off x="17576" y="11455"/>
              <a:ext cx="18790" cy="6350"/>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 Candidate Details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val 25">
              <a:extLst>
                <a:ext uri="{FF2B5EF4-FFF2-40B4-BE49-F238E27FC236}">
                  <a16:creationId xmlns:a16="http://schemas.microsoft.com/office/drawing/2014/main" id="{8BA03A38-C50C-42E1-BC9C-521AFC6D9C60}"/>
                </a:ext>
              </a:extLst>
            </p:cNvPr>
            <p:cNvSpPr>
              <a:spLocks noChangeArrowheads="1"/>
            </p:cNvSpPr>
            <p:nvPr/>
          </p:nvSpPr>
          <p:spPr bwMode="auto">
            <a:xfrm>
              <a:off x="19748" y="1422"/>
              <a:ext cx="14491" cy="6413"/>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Login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Oval 26">
              <a:extLst>
                <a:ext uri="{FF2B5EF4-FFF2-40B4-BE49-F238E27FC236}">
                  <a16:creationId xmlns:a16="http://schemas.microsoft.com/office/drawing/2014/main" id="{2237F690-1699-4D6E-A05B-6E31C7D42E25}"/>
                </a:ext>
              </a:extLst>
            </p:cNvPr>
            <p:cNvSpPr>
              <a:spLocks noChangeArrowheads="1"/>
            </p:cNvSpPr>
            <p:nvPr/>
          </p:nvSpPr>
          <p:spPr bwMode="auto">
            <a:xfrm>
              <a:off x="18224" y="30956"/>
              <a:ext cx="16523" cy="6096"/>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 Result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Oval 27">
              <a:extLst>
                <a:ext uri="{FF2B5EF4-FFF2-40B4-BE49-F238E27FC236}">
                  <a16:creationId xmlns:a16="http://schemas.microsoft.com/office/drawing/2014/main" id="{D181D164-4D9E-4D85-AAA4-886668EE138E}"/>
                </a:ext>
              </a:extLst>
            </p:cNvPr>
            <p:cNvSpPr>
              <a:spLocks noChangeArrowheads="1"/>
            </p:cNvSpPr>
            <p:nvPr/>
          </p:nvSpPr>
          <p:spPr bwMode="auto">
            <a:xfrm>
              <a:off x="19545" y="22167"/>
              <a:ext cx="14694" cy="5938"/>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Vote Poll</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AutoShape 28">
              <a:extLst>
                <a:ext uri="{FF2B5EF4-FFF2-40B4-BE49-F238E27FC236}">
                  <a16:creationId xmlns:a16="http://schemas.microsoft.com/office/drawing/2014/main" id="{DD4B552A-550C-4202-84FB-6F0CE09BC931}"/>
                </a:ext>
              </a:extLst>
            </p:cNvPr>
            <p:cNvSpPr>
              <a:spLocks noChangeArrowheads="1"/>
            </p:cNvSpPr>
            <p:nvPr/>
          </p:nvSpPr>
          <p:spPr bwMode="auto">
            <a:xfrm>
              <a:off x="11385" y="4121"/>
              <a:ext cx="8363" cy="1511"/>
            </a:xfrm>
            <a:prstGeom prst="rightArrow">
              <a:avLst>
                <a:gd name="adj1" fmla="val 50000"/>
                <a:gd name="adj2" fmla="val 138369"/>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AutoShape 29">
              <a:extLst>
                <a:ext uri="{FF2B5EF4-FFF2-40B4-BE49-F238E27FC236}">
                  <a16:creationId xmlns:a16="http://schemas.microsoft.com/office/drawing/2014/main" id="{3BA07BBF-330D-48B8-AA6F-BAD80ADFCCA5}"/>
                </a:ext>
              </a:extLst>
            </p:cNvPr>
            <p:cNvSpPr>
              <a:spLocks noChangeArrowheads="1"/>
            </p:cNvSpPr>
            <p:nvPr/>
          </p:nvSpPr>
          <p:spPr bwMode="auto">
            <a:xfrm>
              <a:off x="26219" y="7835"/>
              <a:ext cx="1638" cy="3620"/>
            </a:xfrm>
            <a:prstGeom prst="downArrow">
              <a:avLst>
                <a:gd name="adj1" fmla="val 50000"/>
                <a:gd name="adj2" fmla="val 55250"/>
              </a:avLst>
            </a:prstGeom>
            <a:solidFill>
              <a:srgbClr val="FFFFFF"/>
            </a:solidFill>
            <a:ln w="19050">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IN"/>
            </a:p>
          </p:txBody>
        </p:sp>
        <p:sp>
          <p:nvSpPr>
            <p:cNvPr id="13" name="AutoShape 30">
              <a:extLst>
                <a:ext uri="{FF2B5EF4-FFF2-40B4-BE49-F238E27FC236}">
                  <a16:creationId xmlns:a16="http://schemas.microsoft.com/office/drawing/2014/main" id="{6C49F5B1-D4DA-4532-81E8-BB10AD1718D8}"/>
                </a:ext>
              </a:extLst>
            </p:cNvPr>
            <p:cNvSpPr>
              <a:spLocks noChangeArrowheads="1"/>
            </p:cNvSpPr>
            <p:nvPr/>
          </p:nvSpPr>
          <p:spPr bwMode="auto">
            <a:xfrm>
              <a:off x="26219" y="17805"/>
              <a:ext cx="1638" cy="4362"/>
            </a:xfrm>
            <a:prstGeom prst="downArrow">
              <a:avLst>
                <a:gd name="adj1" fmla="val 50000"/>
                <a:gd name="adj2" fmla="val 66575"/>
              </a:avLst>
            </a:prstGeom>
            <a:solidFill>
              <a:srgbClr val="FFFFFF"/>
            </a:solidFill>
            <a:ln w="19050">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IN"/>
            </a:p>
          </p:txBody>
        </p:sp>
        <p:sp>
          <p:nvSpPr>
            <p:cNvPr id="14" name="AutoShape 31">
              <a:extLst>
                <a:ext uri="{FF2B5EF4-FFF2-40B4-BE49-F238E27FC236}">
                  <a16:creationId xmlns:a16="http://schemas.microsoft.com/office/drawing/2014/main" id="{921DE8ED-CABC-4D24-BD1F-A9196AF87EE5}"/>
                </a:ext>
              </a:extLst>
            </p:cNvPr>
            <p:cNvSpPr>
              <a:spLocks noChangeArrowheads="1"/>
            </p:cNvSpPr>
            <p:nvPr/>
          </p:nvSpPr>
          <p:spPr bwMode="auto">
            <a:xfrm>
              <a:off x="26219" y="28105"/>
              <a:ext cx="1638" cy="2851"/>
            </a:xfrm>
            <a:prstGeom prst="downArrow">
              <a:avLst>
                <a:gd name="adj1" fmla="val 50000"/>
                <a:gd name="adj2" fmla="val 43513"/>
              </a:avLst>
            </a:prstGeom>
            <a:solidFill>
              <a:srgbClr val="FFFFFF"/>
            </a:solidFill>
            <a:ln w="19050">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IN"/>
            </a:p>
          </p:txBody>
        </p:sp>
        <p:sp>
          <p:nvSpPr>
            <p:cNvPr id="15" name="AutoShape 32">
              <a:extLst>
                <a:ext uri="{FF2B5EF4-FFF2-40B4-BE49-F238E27FC236}">
                  <a16:creationId xmlns:a16="http://schemas.microsoft.com/office/drawing/2014/main" id="{BF8AA72A-244C-4242-B81E-F903EB9A3856}"/>
                </a:ext>
              </a:extLst>
            </p:cNvPr>
            <p:cNvSpPr>
              <a:spLocks noChangeArrowheads="1"/>
            </p:cNvSpPr>
            <p:nvPr/>
          </p:nvSpPr>
          <p:spPr bwMode="auto">
            <a:xfrm>
              <a:off x="34747" y="33191"/>
              <a:ext cx="7321" cy="1556"/>
            </a:xfrm>
            <a:prstGeom prst="rightArrow">
              <a:avLst>
                <a:gd name="adj1" fmla="val 50000"/>
                <a:gd name="adj2" fmla="val 117625"/>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 name="AutoShape 33">
              <a:extLst>
                <a:ext uri="{FF2B5EF4-FFF2-40B4-BE49-F238E27FC236}">
                  <a16:creationId xmlns:a16="http://schemas.microsoft.com/office/drawing/2014/main" id="{5D03BAB1-7B85-499B-8632-FEC883EEC0E5}"/>
                </a:ext>
              </a:extLst>
            </p:cNvPr>
            <p:cNvSpPr>
              <a:spLocks noChangeArrowheads="1"/>
            </p:cNvSpPr>
            <p:nvPr/>
          </p:nvSpPr>
          <p:spPr bwMode="auto">
            <a:xfrm>
              <a:off x="42068" y="30168"/>
              <a:ext cx="9144" cy="7551"/>
            </a:xfrm>
            <a:prstGeom prst="can">
              <a:avLst>
                <a:gd name="adj" fmla="val 25000"/>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Database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05726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332"/>
            <a:ext cx="8229600" cy="714380"/>
          </a:xfrm>
        </p:spPr>
        <p:txBody>
          <a:bodyPr>
            <a:normAutofit/>
          </a:bodyPr>
          <a:lstStyle/>
          <a:p>
            <a:r>
              <a:rPr lang="en-US" sz="3600" b="1" dirty="0">
                <a:latin typeface="Times New Roman" pitchFamily="18" charset="0"/>
                <a:cs typeface="Times New Roman" pitchFamily="18" charset="0"/>
              </a:rPr>
              <a:t>Database Design </a:t>
            </a:r>
            <a:endParaRPr lang="en-IN" sz="3600" b="1" dirty="0">
              <a:latin typeface="Times New Roman" pitchFamily="18" charset="0"/>
              <a:cs typeface="Times New Roman" pitchFamily="18" charset="0"/>
            </a:endParaRPr>
          </a:p>
        </p:txBody>
      </p:sp>
      <p:graphicFrame>
        <p:nvGraphicFramePr>
          <p:cNvPr id="4" name="Table 3">
            <a:extLst>
              <a:ext uri="{FF2B5EF4-FFF2-40B4-BE49-F238E27FC236}">
                <a16:creationId xmlns:a16="http://schemas.microsoft.com/office/drawing/2014/main" id="{5A33F879-D693-479D-9F7A-6E0AC3CEF1C1}"/>
              </a:ext>
            </a:extLst>
          </p:cNvPr>
          <p:cNvGraphicFramePr>
            <a:graphicFrameLocks noGrp="1"/>
          </p:cNvGraphicFramePr>
          <p:nvPr>
            <p:extLst>
              <p:ext uri="{D42A27DB-BD31-4B8C-83A1-F6EECF244321}">
                <p14:modId xmlns:p14="http://schemas.microsoft.com/office/powerpoint/2010/main" val="2102360563"/>
              </p:ext>
            </p:extLst>
          </p:nvPr>
        </p:nvGraphicFramePr>
        <p:xfrm>
          <a:off x="457200" y="3140969"/>
          <a:ext cx="8229600" cy="1092165"/>
        </p:xfrm>
        <a:graphic>
          <a:graphicData uri="http://schemas.openxmlformats.org/drawingml/2006/table">
            <a:tbl>
              <a:tblPr firstRow="1" firstCol="1" bandRow="1">
                <a:tableStyleId>{5940675A-B579-460E-94D1-54222C63F5DA}</a:tableStyleId>
              </a:tblPr>
              <a:tblGrid>
                <a:gridCol w="2057400">
                  <a:extLst>
                    <a:ext uri="{9D8B030D-6E8A-4147-A177-3AD203B41FA5}">
                      <a16:colId xmlns:a16="http://schemas.microsoft.com/office/drawing/2014/main" val="2117186161"/>
                    </a:ext>
                  </a:extLst>
                </a:gridCol>
                <a:gridCol w="2057400">
                  <a:extLst>
                    <a:ext uri="{9D8B030D-6E8A-4147-A177-3AD203B41FA5}">
                      <a16:colId xmlns:a16="http://schemas.microsoft.com/office/drawing/2014/main" val="365259829"/>
                    </a:ext>
                  </a:extLst>
                </a:gridCol>
                <a:gridCol w="2057400">
                  <a:extLst>
                    <a:ext uri="{9D8B030D-6E8A-4147-A177-3AD203B41FA5}">
                      <a16:colId xmlns:a16="http://schemas.microsoft.com/office/drawing/2014/main" val="1081825194"/>
                    </a:ext>
                  </a:extLst>
                </a:gridCol>
                <a:gridCol w="2057400">
                  <a:extLst>
                    <a:ext uri="{9D8B030D-6E8A-4147-A177-3AD203B41FA5}">
                      <a16:colId xmlns:a16="http://schemas.microsoft.com/office/drawing/2014/main" val="3153013053"/>
                    </a:ext>
                  </a:extLst>
                </a:gridCol>
              </a:tblGrid>
              <a:tr h="364055">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Column</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Type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Default</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9486298"/>
                  </a:ext>
                </a:extLst>
              </a:tr>
              <a:tr h="364055">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name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varchar(50)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0543924"/>
                  </a:ext>
                </a:extLst>
              </a:tr>
              <a:tr h="364055">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psw</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varchar(50)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NULL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9013032"/>
                  </a:ext>
                </a:extLst>
              </a:tr>
            </a:tbl>
          </a:graphicData>
        </a:graphic>
      </p:graphicFrame>
      <p:sp>
        <p:nvSpPr>
          <p:cNvPr id="5" name="Rectangle 1">
            <a:extLst>
              <a:ext uri="{FF2B5EF4-FFF2-40B4-BE49-F238E27FC236}">
                <a16:creationId xmlns:a16="http://schemas.microsoft.com/office/drawing/2014/main" id="{ABA70218-486C-446F-AE97-33CBE832703F}"/>
              </a:ext>
            </a:extLst>
          </p:cNvPr>
          <p:cNvSpPr>
            <a:spLocks noChangeArrowheads="1"/>
          </p:cNvSpPr>
          <p:nvPr/>
        </p:nvSpPr>
        <p:spPr bwMode="auto">
          <a:xfrm>
            <a:off x="251520" y="1293225"/>
            <a:ext cx="27724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admin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968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383414B-3406-4F61-AFA8-18F2DF1CD0C0}"/>
              </a:ext>
            </a:extLst>
          </p:cNvPr>
          <p:cNvGraphicFramePr>
            <a:graphicFrameLocks noGrp="1"/>
          </p:cNvGraphicFramePr>
          <p:nvPr>
            <p:extLst>
              <p:ext uri="{D42A27DB-BD31-4B8C-83A1-F6EECF244321}">
                <p14:modId xmlns:p14="http://schemas.microsoft.com/office/powerpoint/2010/main" val="10285795"/>
              </p:ext>
            </p:extLst>
          </p:nvPr>
        </p:nvGraphicFramePr>
        <p:xfrm>
          <a:off x="457200" y="2060848"/>
          <a:ext cx="8229600" cy="3112335"/>
        </p:xfrm>
        <a:graphic>
          <a:graphicData uri="http://schemas.openxmlformats.org/drawingml/2006/table">
            <a:tbl>
              <a:tblPr firstRow="1" firstCol="1" bandRow="1">
                <a:tableStyleId>{5940675A-B579-460E-94D1-54222C63F5DA}</a:tableStyleId>
              </a:tblPr>
              <a:tblGrid>
                <a:gridCol w="2057400">
                  <a:extLst>
                    <a:ext uri="{9D8B030D-6E8A-4147-A177-3AD203B41FA5}">
                      <a16:colId xmlns:a16="http://schemas.microsoft.com/office/drawing/2014/main" val="440585713"/>
                    </a:ext>
                  </a:extLst>
                </a:gridCol>
                <a:gridCol w="2057400">
                  <a:extLst>
                    <a:ext uri="{9D8B030D-6E8A-4147-A177-3AD203B41FA5}">
                      <a16:colId xmlns:a16="http://schemas.microsoft.com/office/drawing/2014/main" val="728722563"/>
                    </a:ext>
                  </a:extLst>
                </a:gridCol>
                <a:gridCol w="2057400">
                  <a:extLst>
                    <a:ext uri="{9D8B030D-6E8A-4147-A177-3AD203B41FA5}">
                      <a16:colId xmlns:a16="http://schemas.microsoft.com/office/drawing/2014/main" val="953723013"/>
                    </a:ext>
                  </a:extLst>
                </a:gridCol>
                <a:gridCol w="2057400">
                  <a:extLst>
                    <a:ext uri="{9D8B030D-6E8A-4147-A177-3AD203B41FA5}">
                      <a16:colId xmlns:a16="http://schemas.microsoft.com/office/drawing/2014/main" val="226288730"/>
                    </a:ext>
                  </a:extLst>
                </a:gridCol>
              </a:tblGrid>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Column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Type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Default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1473381"/>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int(11)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0525851"/>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name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305682"/>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position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360320"/>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party</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71137"/>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experience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int(11)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2704152"/>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bio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text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2306555"/>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manifesto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text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1859802"/>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photo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214723"/>
                  </a:ext>
                </a:extLst>
              </a:tr>
              <a:tr h="293077">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election_id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int(11)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5897862"/>
                  </a:ext>
                </a:extLst>
              </a:tr>
              <a:tr h="181565">
                <a:tc gridSpan="4">
                  <a:txBody>
                    <a:bodyPr/>
                    <a:lstStyle/>
                    <a:p>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7164750"/>
                  </a:ext>
                </a:extLst>
              </a:tr>
            </a:tbl>
          </a:graphicData>
        </a:graphic>
      </p:graphicFrame>
      <p:sp>
        <p:nvSpPr>
          <p:cNvPr id="3" name="Rectangle 1">
            <a:extLst>
              <a:ext uri="{FF2B5EF4-FFF2-40B4-BE49-F238E27FC236}">
                <a16:creationId xmlns:a16="http://schemas.microsoft.com/office/drawing/2014/main" id="{16C35309-8C07-4416-83AF-8D4233D32902}"/>
              </a:ext>
            </a:extLst>
          </p:cNvPr>
          <p:cNvSpPr>
            <a:spLocks noChangeArrowheads="1"/>
          </p:cNvSpPr>
          <p:nvPr/>
        </p:nvSpPr>
        <p:spPr bwMode="auto">
          <a:xfrm>
            <a:off x="457200" y="505798"/>
            <a:ext cx="333674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candidates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0503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718FB67-7EEA-41D0-AC13-B96DF96036EA}"/>
              </a:ext>
            </a:extLst>
          </p:cNvPr>
          <p:cNvGraphicFramePr>
            <a:graphicFrameLocks noGrp="1"/>
          </p:cNvGraphicFramePr>
          <p:nvPr>
            <p:extLst>
              <p:ext uri="{D42A27DB-BD31-4B8C-83A1-F6EECF244321}">
                <p14:modId xmlns:p14="http://schemas.microsoft.com/office/powerpoint/2010/main" val="3185950737"/>
              </p:ext>
            </p:extLst>
          </p:nvPr>
        </p:nvGraphicFramePr>
        <p:xfrm>
          <a:off x="457200" y="1844824"/>
          <a:ext cx="8229600" cy="2881732"/>
        </p:xfrm>
        <a:graphic>
          <a:graphicData uri="http://schemas.openxmlformats.org/drawingml/2006/table">
            <a:tbl>
              <a:tblPr firstRow="1" firstCol="1" bandRow="1">
                <a:tableStyleId>{5940675A-B579-460E-94D1-54222C63F5DA}</a:tableStyleId>
              </a:tblPr>
              <a:tblGrid>
                <a:gridCol w="2057400">
                  <a:extLst>
                    <a:ext uri="{9D8B030D-6E8A-4147-A177-3AD203B41FA5}">
                      <a16:colId xmlns:a16="http://schemas.microsoft.com/office/drawing/2014/main" val="2458761444"/>
                    </a:ext>
                  </a:extLst>
                </a:gridCol>
                <a:gridCol w="2057400">
                  <a:extLst>
                    <a:ext uri="{9D8B030D-6E8A-4147-A177-3AD203B41FA5}">
                      <a16:colId xmlns:a16="http://schemas.microsoft.com/office/drawing/2014/main" val="2000304919"/>
                    </a:ext>
                  </a:extLst>
                </a:gridCol>
                <a:gridCol w="2057400">
                  <a:extLst>
                    <a:ext uri="{9D8B030D-6E8A-4147-A177-3AD203B41FA5}">
                      <a16:colId xmlns:a16="http://schemas.microsoft.com/office/drawing/2014/main" val="3190313213"/>
                    </a:ext>
                  </a:extLst>
                </a:gridCol>
                <a:gridCol w="2057400">
                  <a:extLst>
                    <a:ext uri="{9D8B030D-6E8A-4147-A177-3AD203B41FA5}">
                      <a16:colId xmlns:a16="http://schemas.microsoft.com/office/drawing/2014/main" val="1494200051"/>
                    </a:ext>
                  </a:extLst>
                </a:gridCol>
              </a:tblGrid>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Column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Type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Default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3830739"/>
                  </a:ext>
                </a:extLst>
              </a:tr>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int(11)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3371648"/>
                  </a:ext>
                </a:extLst>
              </a:tr>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name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288817"/>
                  </a:ext>
                </a:extLst>
              </a:tr>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description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text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286493"/>
                  </a:ext>
                </a:extLst>
              </a:tr>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start_date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date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No</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6645885"/>
                  </a:ext>
                </a:extLst>
              </a:tr>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end_date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date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203440"/>
                  </a:ext>
                </a:extLst>
              </a:tr>
              <a:tr h="411676">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results_announced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tinyint(1)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4744753"/>
                  </a:ext>
                </a:extLst>
              </a:tr>
            </a:tbl>
          </a:graphicData>
        </a:graphic>
      </p:graphicFrame>
      <p:sp>
        <p:nvSpPr>
          <p:cNvPr id="3" name="Rectangle 1">
            <a:extLst>
              <a:ext uri="{FF2B5EF4-FFF2-40B4-BE49-F238E27FC236}">
                <a16:creationId xmlns:a16="http://schemas.microsoft.com/office/drawing/2014/main" id="{47E8194D-C1BD-4D6B-8210-278C566EA96F}"/>
              </a:ext>
            </a:extLst>
          </p:cNvPr>
          <p:cNvSpPr>
            <a:spLocks noChangeArrowheads="1"/>
          </p:cNvSpPr>
          <p:nvPr/>
        </p:nvSpPr>
        <p:spPr bwMode="auto">
          <a:xfrm>
            <a:off x="251520" y="289774"/>
            <a:ext cx="30610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elections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7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7B2DC9-944C-47FD-B311-1FD5E3545A1A}"/>
              </a:ext>
            </a:extLst>
          </p:cNvPr>
          <p:cNvGraphicFramePr>
            <a:graphicFrameLocks noGrp="1"/>
          </p:cNvGraphicFramePr>
          <p:nvPr>
            <p:extLst>
              <p:ext uri="{D42A27DB-BD31-4B8C-83A1-F6EECF244321}">
                <p14:modId xmlns:p14="http://schemas.microsoft.com/office/powerpoint/2010/main" val="122192546"/>
              </p:ext>
            </p:extLst>
          </p:nvPr>
        </p:nvGraphicFramePr>
        <p:xfrm>
          <a:off x="683568" y="1484784"/>
          <a:ext cx="8229600" cy="3830689"/>
        </p:xfrm>
        <a:graphic>
          <a:graphicData uri="http://schemas.openxmlformats.org/drawingml/2006/table">
            <a:tbl>
              <a:tblPr firstRow="1" firstCol="1" bandRow="1">
                <a:tableStyleId>{5940675A-B579-460E-94D1-54222C63F5DA}</a:tableStyleId>
              </a:tblPr>
              <a:tblGrid>
                <a:gridCol w="2057400">
                  <a:extLst>
                    <a:ext uri="{9D8B030D-6E8A-4147-A177-3AD203B41FA5}">
                      <a16:colId xmlns:a16="http://schemas.microsoft.com/office/drawing/2014/main" val="4294158855"/>
                    </a:ext>
                  </a:extLst>
                </a:gridCol>
                <a:gridCol w="2057400">
                  <a:extLst>
                    <a:ext uri="{9D8B030D-6E8A-4147-A177-3AD203B41FA5}">
                      <a16:colId xmlns:a16="http://schemas.microsoft.com/office/drawing/2014/main" val="3593530725"/>
                    </a:ext>
                  </a:extLst>
                </a:gridCol>
                <a:gridCol w="2057400">
                  <a:extLst>
                    <a:ext uri="{9D8B030D-6E8A-4147-A177-3AD203B41FA5}">
                      <a16:colId xmlns:a16="http://schemas.microsoft.com/office/drawing/2014/main" val="2031171983"/>
                    </a:ext>
                  </a:extLst>
                </a:gridCol>
                <a:gridCol w="2057400">
                  <a:extLst>
                    <a:ext uri="{9D8B030D-6E8A-4147-A177-3AD203B41FA5}">
                      <a16:colId xmlns:a16="http://schemas.microsoft.com/office/drawing/2014/main" val="2623594054"/>
                    </a:ext>
                  </a:extLst>
                </a:gridCol>
              </a:tblGrid>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Column</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Type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Default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1367555"/>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int(11)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1811109"/>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name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7196083"/>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dob</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date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8969505"/>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gender</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varchar(10)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5254253"/>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email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0896659"/>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year</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9170826"/>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varchar(50)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3955255"/>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uname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varchar(50)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636526"/>
                  </a:ext>
                </a:extLst>
              </a:tr>
              <a:tr h="289540">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psw</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varchar(255)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9557993"/>
                  </a:ext>
                </a:extLst>
              </a:tr>
              <a:tr h="935289">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status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enum(&amp;#039;pending&amp;#039;, &amp;#039;approved&amp;#039;, &amp;#039;rejected&amp;#039;)</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pending</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2958687"/>
                  </a:ext>
                </a:extLst>
              </a:tr>
            </a:tbl>
          </a:graphicData>
        </a:graphic>
      </p:graphicFrame>
      <p:sp>
        <p:nvSpPr>
          <p:cNvPr id="3" name="Rectangle 1">
            <a:extLst>
              <a:ext uri="{FF2B5EF4-FFF2-40B4-BE49-F238E27FC236}">
                <a16:creationId xmlns:a16="http://schemas.microsoft.com/office/drawing/2014/main" id="{688920DB-B3BD-4816-B3DC-6F10B92DBD92}"/>
              </a:ext>
            </a:extLst>
          </p:cNvPr>
          <p:cNvSpPr>
            <a:spLocks noChangeArrowheads="1"/>
          </p:cNvSpPr>
          <p:nvPr/>
        </p:nvSpPr>
        <p:spPr bwMode="auto">
          <a:xfrm>
            <a:off x="395536" y="145758"/>
            <a:ext cx="27492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a:t>
            </a:r>
            <a:r>
              <a:rPr kumimoji="0" lang="en-US" altLang="en-US" sz="2400" b="1"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stureg</a:t>
            </a:r>
            <a:endPar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8222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DC45833-1658-4989-A8FE-B7B68A2F9CDE}"/>
              </a:ext>
            </a:extLst>
          </p:cNvPr>
          <p:cNvGraphicFramePr>
            <a:graphicFrameLocks noGrp="1"/>
          </p:cNvGraphicFramePr>
          <p:nvPr>
            <p:extLst>
              <p:ext uri="{D42A27DB-BD31-4B8C-83A1-F6EECF244321}">
                <p14:modId xmlns:p14="http://schemas.microsoft.com/office/powerpoint/2010/main" val="3180003812"/>
              </p:ext>
            </p:extLst>
          </p:nvPr>
        </p:nvGraphicFramePr>
        <p:xfrm>
          <a:off x="457200" y="2132856"/>
          <a:ext cx="8229600" cy="2470224"/>
        </p:xfrm>
        <a:graphic>
          <a:graphicData uri="http://schemas.openxmlformats.org/drawingml/2006/table">
            <a:tbl>
              <a:tblPr firstRow="1" firstCol="1" bandRow="1">
                <a:tableStyleId>{5940675A-B579-460E-94D1-54222C63F5DA}</a:tableStyleId>
              </a:tblPr>
              <a:tblGrid>
                <a:gridCol w="2057400">
                  <a:extLst>
                    <a:ext uri="{9D8B030D-6E8A-4147-A177-3AD203B41FA5}">
                      <a16:colId xmlns:a16="http://schemas.microsoft.com/office/drawing/2014/main" val="3890927541"/>
                    </a:ext>
                  </a:extLst>
                </a:gridCol>
                <a:gridCol w="2057400">
                  <a:extLst>
                    <a:ext uri="{9D8B030D-6E8A-4147-A177-3AD203B41FA5}">
                      <a16:colId xmlns:a16="http://schemas.microsoft.com/office/drawing/2014/main" val="988274237"/>
                    </a:ext>
                  </a:extLst>
                </a:gridCol>
                <a:gridCol w="2057400">
                  <a:extLst>
                    <a:ext uri="{9D8B030D-6E8A-4147-A177-3AD203B41FA5}">
                      <a16:colId xmlns:a16="http://schemas.microsoft.com/office/drawing/2014/main" val="577818038"/>
                    </a:ext>
                  </a:extLst>
                </a:gridCol>
                <a:gridCol w="2057400">
                  <a:extLst>
                    <a:ext uri="{9D8B030D-6E8A-4147-A177-3AD203B41FA5}">
                      <a16:colId xmlns:a16="http://schemas.microsoft.com/office/drawing/2014/main" val="2302800426"/>
                    </a:ext>
                  </a:extLst>
                </a:gridCol>
              </a:tblGrid>
              <a:tr h="411704">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Column</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Type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Default</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090945"/>
                  </a:ext>
                </a:extLst>
              </a:tr>
              <a:tr h="411704">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int(11)</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5282546"/>
                  </a:ext>
                </a:extLst>
              </a:tr>
              <a:tr h="411704">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student_id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int(11)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2928668"/>
                  </a:ext>
                </a:extLst>
              </a:tr>
              <a:tr h="411704">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candidate_id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int(11)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Yes</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2578566"/>
                  </a:ext>
                </a:extLst>
              </a:tr>
              <a:tr h="411704">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election_id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int(11)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NULL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9570556"/>
                  </a:ext>
                </a:extLst>
              </a:tr>
              <a:tr h="411704">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disabled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tinyint(1)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Yes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7035886"/>
                  </a:ext>
                </a:extLst>
              </a:tr>
            </a:tbl>
          </a:graphicData>
        </a:graphic>
      </p:graphicFrame>
      <p:sp>
        <p:nvSpPr>
          <p:cNvPr id="3" name="Rectangle 1">
            <a:extLst>
              <a:ext uri="{FF2B5EF4-FFF2-40B4-BE49-F238E27FC236}">
                <a16:creationId xmlns:a16="http://schemas.microsoft.com/office/drawing/2014/main" id="{B2BEE3BB-56E6-48B6-A43F-2AA3EE8D035E}"/>
              </a:ext>
            </a:extLst>
          </p:cNvPr>
          <p:cNvSpPr>
            <a:spLocks noChangeArrowheads="1"/>
          </p:cNvSpPr>
          <p:nvPr/>
        </p:nvSpPr>
        <p:spPr bwMode="auto">
          <a:xfrm>
            <a:off x="457200" y="289774"/>
            <a:ext cx="26009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Name: votes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50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332"/>
            <a:ext cx="8229600" cy="714380"/>
          </a:xfrm>
        </p:spPr>
        <p:txBody>
          <a:bodyPr>
            <a:noAutofit/>
          </a:bodyPr>
          <a:lstStyle/>
          <a:p>
            <a:br>
              <a:rPr lang="en-US" sz="3600" b="1" dirty="0">
                <a:latin typeface="Times New Roman" pitchFamily="18" charset="0"/>
                <a:cs typeface="Times New Roman" pitchFamily="18" charset="0"/>
              </a:rPr>
            </a:br>
            <a:r>
              <a:rPr lang="en-US" sz="3600" b="1" dirty="0">
                <a:latin typeface="Times New Roman" pitchFamily="18" charset="0"/>
                <a:cs typeface="Times New Roman" pitchFamily="18" charset="0"/>
              </a:rPr>
              <a:t>Screenshots </a:t>
            </a:r>
            <a:br>
              <a:rPr lang="en-US" sz="3600" b="1" dirty="0">
                <a:latin typeface="Times New Roman" pitchFamily="18" charset="0"/>
                <a:cs typeface="Times New Roman" pitchFamily="18" charset="0"/>
              </a:rPr>
            </a:br>
            <a:endParaRPr lang="en-IN" sz="3600" b="1"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C78D44C7-B40A-44A2-B612-826682CF0060}"/>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82835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14380"/>
          </a:xfrm>
        </p:spPr>
        <p:txBody>
          <a:bodyPr>
            <a:normAutofit/>
          </a:bodyPr>
          <a:lstStyle/>
          <a:p>
            <a:r>
              <a:rPr lang="en-US" sz="3600" b="1" dirty="0">
                <a:latin typeface="Times New Roman" pitchFamily="18" charset="0"/>
                <a:cs typeface="Times New Roman" pitchFamily="18" charset="0"/>
              </a:rPr>
              <a:t>Abstract </a:t>
            </a:r>
            <a:endParaRPr lang="en-IN"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14282" y="759004"/>
            <a:ext cx="8715436" cy="5884706"/>
          </a:xfrm>
        </p:spPr>
        <p:txBody>
          <a:bodyPr>
            <a:normAutofit lnSpcReduction="10000"/>
          </a:bodyPr>
          <a:lstStyle/>
          <a:p>
            <a:pPr algn="just">
              <a:lnSpc>
                <a:spcPct val="150000"/>
              </a:lnSpc>
            </a:pPr>
            <a:r>
              <a:rPr lang="en-IN" sz="2300" dirty="0">
                <a:latin typeface="Times New Roman" panose="02020603050405020304" pitchFamily="18" charset="0"/>
                <a:cs typeface="Times New Roman" panose="02020603050405020304" pitchFamily="18" charset="0"/>
              </a:rPr>
              <a:t>The College internet Voting System is an internet platform that streamlines and automates online polls and elections. </a:t>
            </a:r>
          </a:p>
          <a:p>
            <a:pPr algn="just">
              <a:lnSpc>
                <a:spcPct val="150000"/>
              </a:lnSpc>
            </a:pPr>
            <a:r>
              <a:rPr lang="en-IN" sz="2300" dirty="0">
                <a:latin typeface="Times New Roman" panose="02020603050405020304" pitchFamily="18" charset="0"/>
                <a:cs typeface="Times New Roman" panose="02020603050405020304" pitchFamily="18" charset="0"/>
              </a:rPr>
              <a:t>Every user is interacting with the system on their own. </a:t>
            </a:r>
          </a:p>
          <a:p>
            <a:pPr algn="just">
              <a:lnSpc>
                <a:spcPct val="150000"/>
              </a:lnSpc>
            </a:pPr>
            <a:r>
              <a:rPr lang="en-IN" sz="2300" dirty="0">
                <a:latin typeface="Times New Roman" panose="02020603050405020304" pitchFamily="18" charset="0"/>
                <a:cs typeface="Times New Roman" panose="02020603050405020304" pitchFamily="18" charset="0"/>
              </a:rPr>
              <a:t>The user's browser is used for all remote user interaction.</a:t>
            </a:r>
          </a:p>
          <a:p>
            <a:pPr algn="just">
              <a:lnSpc>
                <a:spcPct val="150000"/>
              </a:lnSpc>
            </a:pPr>
            <a:r>
              <a:rPr lang="en-IN" sz="2300" dirty="0">
                <a:latin typeface="Times New Roman" panose="02020603050405020304" pitchFamily="18" charset="0"/>
                <a:cs typeface="Times New Roman" panose="02020603050405020304" pitchFamily="18" charset="0"/>
              </a:rPr>
              <a:t> Voters should first fill out the registration form and submit their information. </a:t>
            </a:r>
          </a:p>
          <a:p>
            <a:pPr algn="just">
              <a:lnSpc>
                <a:spcPct val="150000"/>
              </a:lnSpc>
            </a:pPr>
            <a:r>
              <a:rPr lang="en-IN" sz="2300" dirty="0">
                <a:latin typeface="Times New Roman" panose="02020603050405020304" pitchFamily="18" charset="0"/>
                <a:cs typeface="Times New Roman" panose="02020603050405020304" pitchFamily="18" charset="0"/>
              </a:rPr>
              <a:t>This information is compared to the information in the college database; On Election Day alone, users check in to the system with their username and password and cast their votes.</a:t>
            </a:r>
          </a:p>
          <a:p>
            <a:pPr algn="just">
              <a:lnSpc>
                <a:spcPct val="150000"/>
              </a:lnSpc>
            </a:pPr>
            <a:r>
              <a:rPr lang="en-IN" sz="2300" dirty="0">
                <a:latin typeface="Times New Roman" panose="02020603050405020304" pitchFamily="18" charset="0"/>
                <a:cs typeface="Times New Roman" panose="02020603050405020304" pitchFamily="18" charset="0"/>
              </a:rPr>
              <a:t> There are two user levels in this system: administrator and voter levels.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5A5CA2-8E0B-48B8-85D9-CCD5251C23D7}"/>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4133900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88101F-A677-45B3-8FF5-DE68D1F5DA6C}"/>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338312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864DB-50FE-4C21-80DE-D14D9FB7D65F}"/>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67716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10287A-06C5-40BF-9E10-7D3BCB16B0E5}"/>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1017872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624CC-1A9D-4D87-A541-32FB72068C8D}"/>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117252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9A522-CE32-445D-8800-704CF0D1BFFB}"/>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108897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59DB6-E79E-4178-B65D-6F3B9439E9D4}"/>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199057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953627-713F-424D-AD55-FF55C49740A6}"/>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255955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54ECA-EA6A-4A10-9008-013C0A88DF28}"/>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77463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7B651-B498-4064-97D2-1E8C05DBB834}"/>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1620848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14380"/>
          </a:xfrm>
        </p:spPr>
        <p:txBody>
          <a:bodyPr>
            <a:normAutofit/>
          </a:bodyPr>
          <a:lstStyle/>
          <a:p>
            <a:r>
              <a:rPr lang="en-US" sz="3600" b="1" dirty="0">
                <a:latin typeface="Times New Roman" pitchFamily="18" charset="0"/>
                <a:cs typeface="Times New Roman" pitchFamily="18" charset="0"/>
              </a:rPr>
              <a:t>Over view of the project </a:t>
            </a:r>
            <a:endParaRPr lang="en-IN"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14282" y="908720"/>
            <a:ext cx="8715436" cy="5734990"/>
          </a:xfrm>
        </p:spPr>
        <p:txBody>
          <a:bodyPr>
            <a:normAutofit fontScale="85000" lnSpcReduction="20000"/>
          </a:bodyPr>
          <a:lstStyle/>
          <a:p>
            <a:pPr algn="just">
              <a:lnSpc>
                <a:spcPct val="150000"/>
              </a:lnSpc>
            </a:pPr>
            <a:r>
              <a:rPr lang="en-IN" sz="2200" dirty="0">
                <a:latin typeface="Times New Roman" panose="02020603050405020304" pitchFamily="18" charset="0"/>
                <a:cs typeface="Times New Roman" panose="02020603050405020304" pitchFamily="18" charset="0"/>
              </a:rPr>
              <a:t>The main conduit between the student body and the administration is provided by university student leaders. In accordance with the university act, these leaders are so democratically elected to represent the interests of the student body</a:t>
            </a:r>
          </a:p>
          <a:p>
            <a:pPr algn="just">
              <a:lnSpc>
                <a:spcPct val="150000"/>
              </a:lnSpc>
            </a:pPr>
            <a:r>
              <a:rPr lang="en-IN" sz="2200" dirty="0">
                <a:latin typeface="Times New Roman" panose="02020603050405020304" pitchFamily="18" charset="0"/>
                <a:cs typeface="Times New Roman" panose="02020603050405020304" pitchFamily="18" charset="0"/>
              </a:rPr>
              <a:t>Our focus in this project, College Online Election, is on the web-based voting framework process that is used to identify the real voters. </a:t>
            </a:r>
          </a:p>
          <a:p>
            <a:pPr algn="just">
              <a:lnSpc>
                <a:spcPct val="150000"/>
              </a:lnSpc>
            </a:pPr>
            <a:r>
              <a:rPr lang="en-IN" sz="2200" dirty="0">
                <a:latin typeface="Times New Roman" panose="02020603050405020304" pitchFamily="18" charset="0"/>
                <a:cs typeface="Times New Roman" panose="02020603050405020304" pitchFamily="18" charset="0"/>
              </a:rPr>
              <a:t>The system comprises two primary modules: Admin and Student. The Admin is responsible for managing the system, including logging in, adding candidate details, and overseeing the election process. </a:t>
            </a:r>
          </a:p>
          <a:p>
            <a:pPr algn="just">
              <a:lnSpc>
                <a:spcPct val="150000"/>
              </a:lnSpc>
            </a:pPr>
            <a:r>
              <a:rPr lang="en-IN" sz="2200" dirty="0">
                <a:latin typeface="Times New Roman" panose="02020603050405020304" pitchFamily="18" charset="0"/>
                <a:cs typeface="Times New Roman" panose="02020603050405020304" pitchFamily="18" charset="0"/>
              </a:rPr>
              <a:t>Once the candidates are registered, students can participate in the voting process by first registering on the platform and logging into their accounts. </a:t>
            </a:r>
          </a:p>
          <a:p>
            <a:pPr algn="just">
              <a:lnSpc>
                <a:spcPct val="150000"/>
              </a:lnSpc>
            </a:pPr>
            <a:r>
              <a:rPr lang="en-IN" sz="2200" dirty="0">
                <a:latin typeface="Times New Roman" panose="02020603050405020304" pitchFamily="18" charset="0"/>
                <a:cs typeface="Times New Roman" panose="02020603050405020304" pitchFamily="18" charset="0"/>
              </a:rPr>
              <a:t>After authentication, students can view the list of candidates along with their details before casting their votes securely. </a:t>
            </a:r>
          </a:p>
          <a:p>
            <a:pPr algn="just">
              <a:lnSpc>
                <a:spcPct val="150000"/>
              </a:lnSpc>
            </a:pPr>
            <a:r>
              <a:rPr lang="en-IN" sz="2200" dirty="0">
                <a:latin typeface="Times New Roman" panose="02020603050405020304" pitchFamily="18" charset="0"/>
                <a:cs typeface="Times New Roman" panose="02020603050405020304" pitchFamily="18" charset="0"/>
              </a:rPr>
              <a:t>The system ensures that each student can vote only once, preventing any fraudulent activities. </a:t>
            </a:r>
          </a:p>
          <a:p>
            <a:pPr algn="just">
              <a:lnSpc>
                <a:spcPct val="150000"/>
              </a:lnSpc>
            </a:pPr>
            <a:endParaRPr lang="en-IN" sz="2200" dirty="0">
              <a:latin typeface="Times New Roman" panose="02020603050405020304"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DFD10-3E4C-4B6F-8D50-305D5BCCA3E2}"/>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3244155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8B340D-5E92-407F-9E8C-B881BD4E4874}"/>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419646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F70FC6-8DAB-4B7B-84A5-882823B3A6BB}"/>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200956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670BB-F066-47B4-8D30-40AF78977459}"/>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144172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7B097-9E67-4AF2-A8D3-E88E8F1D464F}"/>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45598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C7A159-B0F9-4802-8DA6-B421E3BD0DD4}"/>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18394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00BDE-524B-4495-8ED0-A7F3EE6076E7}"/>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46476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A3662-3778-426E-83D1-34B1367374A7}"/>
              </a:ext>
            </a:extLst>
          </p:cNvPr>
          <p:cNvPicPr/>
          <p:nvPr/>
        </p:nvPicPr>
        <p:blipFill>
          <a:blip r:embed="rId2"/>
          <a:stretch>
            <a:fillRect/>
          </a:stretch>
        </p:blipFill>
        <p:spPr>
          <a:xfrm>
            <a:off x="1706245" y="1817052"/>
            <a:ext cx="5731510" cy="3223895"/>
          </a:xfrm>
          <a:prstGeom prst="rect">
            <a:avLst/>
          </a:prstGeom>
        </p:spPr>
      </p:pic>
    </p:spTree>
    <p:extLst>
      <p:ext uri="{BB962C8B-B14F-4D97-AF65-F5344CB8AC3E}">
        <p14:creationId xmlns:p14="http://schemas.microsoft.com/office/powerpoint/2010/main" val="2029677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274"/>
            <a:ext cx="8229600" cy="622422"/>
          </a:xfrm>
        </p:spPr>
        <p:txBody>
          <a:bodyPr>
            <a:normAutofit fontScale="90000"/>
          </a:bodyPr>
          <a:lstStyle/>
          <a:p>
            <a:r>
              <a:rPr lang="en-US" sz="4000" b="1" dirty="0">
                <a:latin typeface="Times New Roman" pitchFamily="18" charset="0"/>
                <a:cs typeface="Times New Roman" pitchFamily="18" charset="0"/>
              </a:rPr>
              <a:t>Conclusion </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07504" y="836712"/>
            <a:ext cx="8928992" cy="5806998"/>
          </a:xfrm>
        </p:spPr>
        <p:txBody>
          <a:bodyPr>
            <a:noAutofit/>
          </a:bodyPr>
          <a:lstStyle/>
          <a:p>
            <a:pPr algn="just">
              <a:lnSpc>
                <a:spcPct val="150000"/>
              </a:lnSpc>
            </a:pPr>
            <a:r>
              <a:rPr lang="en-IN" sz="2300" dirty="0">
                <a:latin typeface="Times New Roman" panose="02020603050405020304" pitchFamily="18" charset="0"/>
                <a:cs typeface="Times New Roman" panose="02020603050405020304" pitchFamily="18" charset="0"/>
              </a:rPr>
              <a:t>In conclusion, the college voting system offers a streamlined and efficient way for students to participate in the democratic process of electing their representatives. </a:t>
            </a:r>
          </a:p>
          <a:p>
            <a:pPr algn="just">
              <a:lnSpc>
                <a:spcPct val="150000"/>
              </a:lnSpc>
            </a:pPr>
            <a:r>
              <a:rPr lang="en-IN" sz="2300" dirty="0">
                <a:latin typeface="Times New Roman" panose="02020603050405020304" pitchFamily="18" charset="0"/>
                <a:cs typeface="Times New Roman" panose="02020603050405020304" pitchFamily="18" charset="0"/>
              </a:rPr>
              <a:t>By implementing a secure and user-friendly platform, the system ensures transparency, accuracy, and ease of access for students to cast their votes. </a:t>
            </a:r>
          </a:p>
          <a:p>
            <a:pPr algn="just">
              <a:lnSpc>
                <a:spcPct val="150000"/>
              </a:lnSpc>
            </a:pPr>
            <a:r>
              <a:rPr lang="en-IN" sz="2300" dirty="0">
                <a:latin typeface="Times New Roman" panose="02020603050405020304" pitchFamily="18" charset="0"/>
                <a:cs typeface="Times New Roman" panose="02020603050405020304" pitchFamily="18" charset="0"/>
              </a:rPr>
              <a:t>The use of technology reduces the chances of fraud or errors, and the system provides real-time results, ensuring that the process is smooth and timely. </a:t>
            </a:r>
          </a:p>
        </p:txBody>
      </p:sp>
    </p:spTree>
    <p:extLst>
      <p:ext uri="{BB962C8B-B14F-4D97-AF65-F5344CB8AC3E}">
        <p14:creationId xmlns:p14="http://schemas.microsoft.com/office/powerpoint/2010/main" val="4019834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274"/>
            <a:ext cx="8229600" cy="622422"/>
          </a:xfrm>
        </p:spPr>
        <p:txBody>
          <a:bodyPr>
            <a:normAutofit fontScale="90000"/>
          </a:bodyPr>
          <a:lstStyle/>
          <a:p>
            <a:r>
              <a:rPr lang="en-US" sz="4000" b="1" dirty="0">
                <a:latin typeface="Times New Roman" pitchFamily="18" charset="0"/>
                <a:cs typeface="Times New Roman" pitchFamily="18" charset="0"/>
              </a:rPr>
              <a:t>References  </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07504" y="836712"/>
            <a:ext cx="8928992" cy="5806998"/>
          </a:xfrm>
        </p:spPr>
        <p:txBody>
          <a:bodyPr>
            <a:noAutofit/>
          </a:bodyPr>
          <a:lstStyle/>
          <a:p>
            <a:pPr lvl="0" algn="just">
              <a:lnSpc>
                <a:spcPct val="150000"/>
              </a:lnSpc>
            </a:pPr>
            <a:r>
              <a:rPr lang="en-IN" sz="2300" dirty="0" err="1">
                <a:latin typeface="Times New Roman" panose="02020603050405020304" pitchFamily="18" charset="0"/>
                <a:cs typeface="Times New Roman" panose="02020603050405020304" pitchFamily="18" charset="0"/>
              </a:rPr>
              <a:t>Felke</a:t>
            </a:r>
            <a:r>
              <a:rPr lang="en-IN" sz="2300" dirty="0">
                <a:latin typeface="Times New Roman" panose="02020603050405020304" pitchFamily="18" charset="0"/>
                <a:cs typeface="Times New Roman" panose="02020603050405020304" pitchFamily="18" charset="0"/>
              </a:rPr>
              <a:t>-Morris, Web Development &amp; Design Foundations with HTML5, 10th Edition, Addison-Wesley, 2020.</a:t>
            </a:r>
          </a:p>
          <a:p>
            <a:pPr lvl="0" algn="just">
              <a:lnSpc>
                <a:spcPct val="150000"/>
              </a:lnSpc>
            </a:pPr>
            <a:r>
              <a:rPr lang="en-IN" sz="2300" dirty="0">
                <a:latin typeface="Times New Roman" panose="02020603050405020304" pitchFamily="18" charset="0"/>
                <a:cs typeface="Times New Roman" panose="02020603050405020304" pitchFamily="18" charset="0"/>
              </a:rPr>
              <a:t>W3Techs - World Wide Web Technology Surveys. W3Techs. 26 April 2021. Retrieved 26 April 2021.</a:t>
            </a:r>
          </a:p>
          <a:p>
            <a:pPr lvl="0" algn="just">
              <a:lnSpc>
                <a:spcPct val="150000"/>
              </a:lnSpc>
            </a:pPr>
            <a:r>
              <a:rPr lang="en-IN" sz="2300" dirty="0">
                <a:latin typeface="Times New Roman" panose="02020603050405020304" pitchFamily="18" charset="0"/>
                <a:cs typeface="Times New Roman" panose="02020603050405020304" pitchFamily="18" charset="0"/>
              </a:rPr>
              <a:t>Learning </a:t>
            </a:r>
            <a:r>
              <a:rPr lang="en-IN" sz="2300" dirty="0" err="1">
                <a:latin typeface="Times New Roman" panose="02020603050405020304" pitchFamily="18" charset="0"/>
                <a:cs typeface="Times New Roman" panose="02020603050405020304" pitchFamily="18" charset="0"/>
              </a:rPr>
              <a:t>PHP,MySQL</a:t>
            </a:r>
            <a:r>
              <a:rPr lang="en-IN" sz="2300" dirty="0">
                <a:latin typeface="Times New Roman" panose="02020603050405020304" pitchFamily="18" charset="0"/>
                <a:cs typeface="Times New Roman" panose="02020603050405020304" pitchFamily="18" charset="0"/>
              </a:rPr>
              <a:t> With jQuery, CSS &amp; HTML5 (Learning PHP, MYSQL, </a:t>
            </a:r>
            <a:r>
              <a:rPr lang="en-IN" sz="2300" dirty="0" err="1">
                <a:latin typeface="Times New Roman" panose="02020603050405020304" pitchFamily="18" charset="0"/>
                <a:cs typeface="Times New Roman" panose="02020603050405020304" pitchFamily="18" charset="0"/>
              </a:rPr>
              <a:t>Javascript</a:t>
            </a:r>
            <a:r>
              <a:rPr lang="en-IN" sz="2300" dirty="0">
                <a:latin typeface="Times New Roman" panose="02020603050405020304" pitchFamily="18" charset="0"/>
                <a:cs typeface="Times New Roman" panose="02020603050405020304" pitchFamily="18" charset="0"/>
              </a:rPr>
              <a:t>, CSS &amp; HTML5) Robin Nixon - Jun 12, 2018.</a:t>
            </a:r>
          </a:p>
          <a:p>
            <a:pPr lvl="0" algn="just">
              <a:lnSpc>
                <a:spcPct val="150000"/>
              </a:lnSpc>
            </a:pPr>
            <a:r>
              <a:rPr lang="en-IN" sz="2300" dirty="0">
                <a:latin typeface="Times New Roman" panose="02020603050405020304" pitchFamily="18" charset="0"/>
                <a:cs typeface="Times New Roman" panose="02020603050405020304" pitchFamily="18" charset="0"/>
              </a:rPr>
              <a:t>PHP &amp; MySQL: Server-side Web Development is the long-awaited book by author Jon Duckett. 2022</a:t>
            </a:r>
          </a:p>
          <a:p>
            <a:pPr lvl="0" algn="just">
              <a:lnSpc>
                <a:spcPct val="150000"/>
              </a:lnSpc>
            </a:pPr>
            <a:endParaRPr lang="en-IN" sz="23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99120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324"/>
            <a:ext cx="8229600" cy="714380"/>
          </a:xfrm>
        </p:spPr>
        <p:txBody>
          <a:bodyPr>
            <a:normAutofit/>
          </a:bodyPr>
          <a:lstStyle/>
          <a:p>
            <a:r>
              <a:rPr lang="en-US" sz="3600" b="1" dirty="0">
                <a:latin typeface="Times New Roman" pitchFamily="18" charset="0"/>
                <a:cs typeface="Times New Roman" pitchFamily="18" charset="0"/>
              </a:rPr>
              <a:t>Problem Description</a:t>
            </a:r>
            <a:endParaRPr lang="en-IN"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14282" y="908720"/>
            <a:ext cx="8715436" cy="5734990"/>
          </a:xfrm>
        </p:spPr>
        <p:txBody>
          <a:bodyPr>
            <a:normAutofit/>
          </a:bodyPr>
          <a:lstStyle/>
          <a:p>
            <a:pPr algn="just">
              <a:lnSpc>
                <a:spcPct val="150000"/>
              </a:lnSpc>
            </a:pPr>
            <a:r>
              <a:rPr lang="en-IN" sz="2300" dirty="0">
                <a:latin typeface="Times New Roman" panose="02020603050405020304" pitchFamily="18" charset="0"/>
                <a:cs typeface="Times New Roman" panose="02020603050405020304" pitchFamily="18" charset="0"/>
              </a:rPr>
              <a:t>The Online College Voting System is a web-based application designed to digitize and streamline the election process within a college environment, ensuring fairness, security, and transparency.</a:t>
            </a:r>
          </a:p>
          <a:p>
            <a:pPr algn="just">
              <a:lnSpc>
                <a:spcPct val="150000"/>
              </a:lnSpc>
            </a:pPr>
            <a:r>
              <a:rPr lang="en-IN" sz="2300" dirty="0">
                <a:latin typeface="Times New Roman" panose="02020603050405020304" pitchFamily="18" charset="0"/>
                <a:cs typeface="Times New Roman" panose="02020603050405020304" pitchFamily="18" charset="0"/>
              </a:rPr>
              <a:t> The system consists of two primary modules: Admin and Student.</a:t>
            </a:r>
          </a:p>
          <a:p>
            <a:pPr algn="just">
              <a:lnSpc>
                <a:spcPct val="150000"/>
              </a:lnSpc>
            </a:pPr>
            <a:r>
              <a:rPr lang="en-IN" sz="2300" dirty="0">
                <a:latin typeface="Times New Roman" panose="02020603050405020304" pitchFamily="18" charset="0"/>
                <a:cs typeface="Times New Roman" panose="02020603050405020304" pitchFamily="18" charset="0"/>
              </a:rPr>
              <a:t> The Admin is responsible for managing the system, including logging in, adding candidate details, overseeing the election process, and publishing the final results. </a:t>
            </a:r>
          </a:p>
          <a:p>
            <a:pPr algn="just">
              <a:lnSpc>
                <a:spcPct val="150000"/>
              </a:lnSpc>
            </a:pPr>
            <a:r>
              <a:rPr lang="en-IN" sz="2300" dirty="0">
                <a:latin typeface="Times New Roman" panose="02020603050405020304" pitchFamily="18" charset="0"/>
                <a:cs typeface="Times New Roman" panose="02020603050405020304" pitchFamily="18" charset="0"/>
              </a:rPr>
              <a:t>Students can register and log into the system to participate in the voting process. After authentication, they can view candidate details and cast their votes securely.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14380"/>
          </a:xfrm>
        </p:spPr>
        <p:txBody>
          <a:bodyPr>
            <a:normAutofit/>
          </a:bodyPr>
          <a:lstStyle/>
          <a:p>
            <a:r>
              <a:rPr lang="en-US" sz="4000" b="1" dirty="0">
                <a:latin typeface="Times New Roman" pitchFamily="18" charset="0"/>
                <a:cs typeface="Times New Roman" pitchFamily="18" charset="0"/>
              </a:rPr>
              <a:t>Modules</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214282" y="1071546"/>
            <a:ext cx="8715436" cy="5572164"/>
          </a:xfrm>
        </p:spPr>
        <p:txBody>
          <a:bodyPr>
            <a:normAutofit/>
          </a:bodyPr>
          <a:lstStyle/>
          <a:p>
            <a:pPr marL="0" indent="0" algn="just">
              <a:lnSpc>
                <a:spcPct val="150000"/>
              </a:lnSpc>
              <a:buNone/>
            </a:pPr>
            <a:r>
              <a:rPr lang="en-IN" sz="2300" b="1" dirty="0">
                <a:latin typeface="Times New Roman" panose="02020603050405020304" pitchFamily="18" charset="0"/>
                <a:cs typeface="Times New Roman" panose="02020603050405020304" pitchFamily="18" charset="0"/>
              </a:rPr>
              <a:t>ADMIN </a:t>
            </a:r>
            <a:endParaRPr lang="en-IN" sz="2300" dirty="0">
              <a:latin typeface="Times New Roman" panose="02020603050405020304" pitchFamily="18" charset="0"/>
              <a:cs typeface="Times New Roman" panose="02020603050405020304" pitchFamily="18" charset="0"/>
            </a:endParaRPr>
          </a:p>
          <a:p>
            <a:pPr marL="722313" lvl="0" algn="just">
              <a:lnSpc>
                <a:spcPct val="150000"/>
              </a:lnSpc>
            </a:pPr>
            <a:r>
              <a:rPr lang="en-IN" sz="2300" dirty="0">
                <a:latin typeface="Times New Roman" panose="02020603050405020304" pitchFamily="18" charset="0"/>
                <a:cs typeface="Times New Roman" panose="02020603050405020304" pitchFamily="18" charset="0"/>
              </a:rPr>
              <a:t>Login </a:t>
            </a:r>
          </a:p>
          <a:p>
            <a:pPr marL="722313" lvl="0" algn="just">
              <a:lnSpc>
                <a:spcPct val="150000"/>
              </a:lnSpc>
            </a:pPr>
            <a:r>
              <a:rPr lang="en-IN" sz="2300" dirty="0">
                <a:latin typeface="Times New Roman" panose="02020603050405020304" pitchFamily="18" charset="0"/>
                <a:cs typeface="Times New Roman" panose="02020603050405020304" pitchFamily="18" charset="0"/>
              </a:rPr>
              <a:t>View Request </a:t>
            </a:r>
          </a:p>
          <a:p>
            <a:pPr marL="722313" lvl="0" algn="just">
              <a:lnSpc>
                <a:spcPct val="150000"/>
              </a:lnSpc>
            </a:pPr>
            <a:r>
              <a:rPr lang="en-IN" sz="2300" dirty="0">
                <a:latin typeface="Times New Roman" panose="02020603050405020304" pitchFamily="18" charset="0"/>
                <a:cs typeface="Times New Roman" panose="02020603050405020304" pitchFamily="18" charset="0"/>
              </a:rPr>
              <a:t>Accept/ Reject </a:t>
            </a:r>
          </a:p>
          <a:p>
            <a:pPr marL="722313" lvl="0" algn="just">
              <a:lnSpc>
                <a:spcPct val="150000"/>
              </a:lnSpc>
            </a:pPr>
            <a:r>
              <a:rPr lang="en-IN" sz="2300" dirty="0">
                <a:latin typeface="Times New Roman" panose="02020603050405020304" pitchFamily="18" charset="0"/>
                <a:cs typeface="Times New Roman" panose="02020603050405020304" pitchFamily="18" charset="0"/>
              </a:rPr>
              <a:t>Add Candidate </a:t>
            </a:r>
          </a:p>
          <a:p>
            <a:pPr marL="722313" lvl="0" algn="just">
              <a:lnSpc>
                <a:spcPct val="150000"/>
              </a:lnSpc>
            </a:pPr>
            <a:r>
              <a:rPr lang="en-IN" sz="2300" dirty="0">
                <a:latin typeface="Times New Roman" panose="02020603050405020304" pitchFamily="18" charset="0"/>
                <a:cs typeface="Times New Roman" panose="02020603050405020304" pitchFamily="18" charset="0"/>
              </a:rPr>
              <a:t>Update Voting Result </a:t>
            </a:r>
          </a:p>
          <a:p>
            <a:pPr algn="just">
              <a:lnSpc>
                <a:spcPct val="150000"/>
              </a:lnSpc>
            </a:pPr>
            <a:endParaRPr lang="en-IN" sz="2300" dirty="0">
              <a:latin typeface="Times New Roman" panose="02020603050405020304"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6632"/>
            <a:ext cx="8715436" cy="6527078"/>
          </a:xfrm>
        </p:spPr>
        <p:txBody>
          <a:bodyPr>
            <a:normAutofit/>
          </a:bodyPr>
          <a:lstStyle/>
          <a:p>
            <a:pPr marL="0" indent="0" algn="just">
              <a:lnSpc>
                <a:spcPct val="150000"/>
              </a:lnSpc>
              <a:buNone/>
            </a:pPr>
            <a:r>
              <a:rPr lang="en-IN" sz="2300" b="1" dirty="0">
                <a:latin typeface="Times New Roman" panose="02020603050405020304" pitchFamily="18" charset="0"/>
                <a:cs typeface="Times New Roman" panose="02020603050405020304" pitchFamily="18" charset="0"/>
              </a:rPr>
              <a:t>VOTER </a:t>
            </a:r>
            <a:endParaRPr lang="en-IN" sz="2300" dirty="0">
              <a:latin typeface="Times New Roman" panose="02020603050405020304" pitchFamily="18" charset="0"/>
              <a:cs typeface="Times New Roman" panose="02020603050405020304" pitchFamily="18" charset="0"/>
            </a:endParaRPr>
          </a:p>
          <a:p>
            <a:pPr marL="530225" lvl="0" algn="just">
              <a:lnSpc>
                <a:spcPct val="150000"/>
              </a:lnSpc>
            </a:pPr>
            <a:r>
              <a:rPr lang="en-IN" sz="2300" dirty="0">
                <a:latin typeface="Times New Roman" panose="02020603050405020304" pitchFamily="18" charset="0"/>
                <a:cs typeface="Times New Roman" panose="02020603050405020304" pitchFamily="18" charset="0"/>
              </a:rPr>
              <a:t>Register </a:t>
            </a:r>
          </a:p>
          <a:p>
            <a:pPr marL="530225" lvl="0" algn="just">
              <a:lnSpc>
                <a:spcPct val="150000"/>
              </a:lnSpc>
            </a:pPr>
            <a:r>
              <a:rPr lang="en-IN" sz="2300" dirty="0">
                <a:latin typeface="Times New Roman" panose="02020603050405020304" pitchFamily="18" charset="0"/>
                <a:cs typeface="Times New Roman" panose="02020603050405020304" pitchFamily="18" charset="0"/>
              </a:rPr>
              <a:t>Login </a:t>
            </a:r>
          </a:p>
          <a:p>
            <a:pPr marL="530225" lvl="0" algn="just">
              <a:lnSpc>
                <a:spcPct val="150000"/>
              </a:lnSpc>
            </a:pPr>
            <a:r>
              <a:rPr lang="en-IN" sz="2300" dirty="0">
                <a:latin typeface="Times New Roman" panose="02020603050405020304" pitchFamily="18" charset="0"/>
                <a:cs typeface="Times New Roman" panose="02020603050405020304" pitchFamily="18" charset="0"/>
              </a:rPr>
              <a:t>View Candidate </a:t>
            </a:r>
          </a:p>
          <a:p>
            <a:pPr marL="530225" lvl="0" algn="just">
              <a:lnSpc>
                <a:spcPct val="150000"/>
              </a:lnSpc>
            </a:pPr>
            <a:r>
              <a:rPr lang="en-IN" sz="2300" dirty="0">
                <a:latin typeface="Times New Roman" panose="02020603050405020304" pitchFamily="18" charset="0"/>
                <a:cs typeface="Times New Roman" panose="02020603050405020304" pitchFamily="18" charset="0"/>
              </a:rPr>
              <a:t>Vote </a:t>
            </a:r>
          </a:p>
          <a:p>
            <a:pPr marL="530225" lvl="0" algn="just">
              <a:lnSpc>
                <a:spcPct val="150000"/>
              </a:lnSpc>
            </a:pPr>
            <a:r>
              <a:rPr lang="en-IN" sz="2300" dirty="0">
                <a:latin typeface="Times New Roman" panose="02020603050405020304" pitchFamily="18" charset="0"/>
                <a:cs typeface="Times New Roman" panose="02020603050405020304" pitchFamily="18" charset="0"/>
              </a:rPr>
              <a:t>View Result </a:t>
            </a:r>
          </a:p>
          <a:p>
            <a:pPr marL="0" indent="0" algn="just">
              <a:lnSpc>
                <a:spcPct val="150000"/>
              </a:lnSpc>
              <a:buNone/>
            </a:pP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5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14380"/>
          </a:xfrm>
        </p:spPr>
        <p:txBody>
          <a:bodyPr>
            <a:normAutofit/>
          </a:bodyPr>
          <a:lstStyle/>
          <a:p>
            <a:r>
              <a:rPr lang="en-US" sz="4000" b="1" dirty="0">
                <a:latin typeface="Times New Roman" pitchFamily="18" charset="0"/>
                <a:cs typeface="Times New Roman" pitchFamily="18" charset="0"/>
              </a:rPr>
              <a:t>Modules</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214282" y="1071546"/>
            <a:ext cx="8715436" cy="5572164"/>
          </a:xfrm>
        </p:spPr>
        <p:txBody>
          <a:bodyPr>
            <a:noAutofit/>
          </a:bodyPr>
          <a:lstStyle/>
          <a:p>
            <a:pPr algn="just">
              <a:lnSpc>
                <a:spcPct val="150000"/>
              </a:lnSpc>
            </a:pPr>
            <a:r>
              <a:rPr lang="en-IN" sz="2300" b="1" dirty="0">
                <a:latin typeface="Times New Roman" panose="02020603050405020304" pitchFamily="18" charset="0"/>
                <a:cs typeface="Times New Roman" panose="02020603050405020304" pitchFamily="18" charset="0"/>
              </a:rPr>
              <a:t>Admin </a:t>
            </a:r>
            <a:endParaRPr lang="en-IN" sz="2300" dirty="0">
              <a:latin typeface="Times New Roman" panose="02020603050405020304" pitchFamily="18" charset="0"/>
              <a:cs typeface="Times New Roman" panose="02020603050405020304" pitchFamily="18" charset="0"/>
            </a:endParaRPr>
          </a:p>
          <a:p>
            <a:pPr lvl="0" algn="just">
              <a:lnSpc>
                <a:spcPct val="150000"/>
              </a:lnSpc>
            </a:pPr>
            <a:r>
              <a:rPr lang="en-IN" sz="2300" dirty="0">
                <a:latin typeface="Times New Roman" panose="02020603050405020304" pitchFamily="18" charset="0"/>
                <a:cs typeface="Times New Roman" panose="02020603050405020304" pitchFamily="18" charset="0"/>
              </a:rPr>
              <a:t>Login </a:t>
            </a:r>
          </a:p>
          <a:p>
            <a:pPr marL="354013" indent="0" algn="just">
              <a:lnSpc>
                <a:spcPct val="150000"/>
              </a:lnSpc>
              <a:buNone/>
            </a:pPr>
            <a:r>
              <a:rPr lang="en-IN" sz="2300" dirty="0">
                <a:latin typeface="Times New Roman" panose="02020603050405020304" pitchFamily="18" charset="0"/>
                <a:cs typeface="Times New Roman" panose="02020603050405020304" pitchFamily="18" charset="0"/>
              </a:rPr>
              <a:t>In this module, the admin can login in the system using his/her username and password. </a:t>
            </a:r>
          </a:p>
          <a:p>
            <a:pPr lvl="0" algn="just">
              <a:lnSpc>
                <a:spcPct val="150000"/>
              </a:lnSpc>
            </a:pPr>
            <a:r>
              <a:rPr lang="en-IN" sz="2300" dirty="0">
                <a:latin typeface="Times New Roman" panose="02020603050405020304" pitchFamily="18" charset="0"/>
                <a:cs typeface="Times New Roman" panose="02020603050405020304" pitchFamily="18" charset="0"/>
              </a:rPr>
              <a:t>Approve/ reject request</a:t>
            </a:r>
          </a:p>
          <a:p>
            <a:pPr algn="just">
              <a:lnSpc>
                <a:spcPct val="150000"/>
              </a:lnSpc>
            </a:pPr>
            <a:r>
              <a:rPr lang="en-IN" sz="2300" dirty="0">
                <a:latin typeface="Times New Roman" panose="02020603050405020304" pitchFamily="18" charset="0"/>
                <a:cs typeface="Times New Roman" panose="02020603050405020304" pitchFamily="18" charset="0"/>
              </a:rPr>
              <a:t>In this module, the admin can approve/ reject the candidate request.</a:t>
            </a:r>
          </a:p>
          <a:p>
            <a:pPr marL="354013" lvl="0" indent="0" algn="just">
              <a:lnSpc>
                <a:spcPct val="150000"/>
              </a:lnSpc>
              <a:buNone/>
            </a:pPr>
            <a:r>
              <a:rPr lang="en-IN" sz="2300" dirty="0">
                <a:latin typeface="Times New Roman" panose="02020603050405020304" pitchFamily="18" charset="0"/>
                <a:cs typeface="Times New Roman" panose="02020603050405020304" pitchFamily="18" charset="0"/>
              </a:rPr>
              <a:t>Add Candidates</a:t>
            </a:r>
          </a:p>
          <a:p>
            <a:pPr marL="354013" indent="0" algn="just">
              <a:lnSpc>
                <a:spcPct val="150000"/>
              </a:lnSpc>
              <a:buNone/>
            </a:pPr>
            <a:r>
              <a:rPr lang="en-IN" sz="2300" dirty="0">
                <a:latin typeface="Times New Roman" panose="02020603050405020304" pitchFamily="18" charset="0"/>
                <a:cs typeface="Times New Roman" panose="02020603050405020304" pitchFamily="18" charset="0"/>
              </a:rPr>
              <a:t>In this module, the admin can add the candidate information like candidate name, id, phone number, mail id, location etc.</a:t>
            </a:r>
          </a:p>
          <a:p>
            <a:pPr algn="just">
              <a:lnSpc>
                <a:spcPct val="150000"/>
              </a:lnSpc>
            </a:pPr>
            <a:endParaRPr lang="en-IN" sz="23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415585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928992" cy="6624736"/>
          </a:xfrm>
        </p:spPr>
        <p:txBody>
          <a:bodyPr>
            <a:noAutofit/>
          </a:bodyPr>
          <a:lstStyle/>
          <a:p>
            <a:pPr lvl="0" algn="just">
              <a:lnSpc>
                <a:spcPct val="150000"/>
              </a:lnSpc>
            </a:pPr>
            <a:r>
              <a:rPr lang="en-IN" sz="2400" dirty="0">
                <a:latin typeface="Times New Roman" panose="02020603050405020304" pitchFamily="18" charset="0"/>
                <a:cs typeface="Times New Roman" panose="02020603050405020304" pitchFamily="18" charset="0"/>
              </a:rPr>
              <a:t>Update Result</a:t>
            </a:r>
          </a:p>
          <a:p>
            <a:pPr marL="354013" indent="0" algn="just">
              <a:lnSpc>
                <a:spcPct val="150000"/>
              </a:lnSpc>
              <a:buNone/>
            </a:pPr>
            <a:r>
              <a:rPr lang="en-IN" sz="2400" dirty="0">
                <a:latin typeface="Times New Roman" panose="02020603050405020304" pitchFamily="18" charset="0"/>
                <a:cs typeface="Times New Roman" panose="02020603050405020304" pitchFamily="18" charset="0"/>
              </a:rPr>
              <a:t>In this module, the admin can update the status of the vote result.</a:t>
            </a:r>
          </a:p>
          <a:p>
            <a:pPr algn="just">
              <a:lnSpc>
                <a:spcPct val="150000"/>
              </a:lnSpc>
            </a:pPr>
            <a:r>
              <a:rPr lang="en-IN" sz="2400" b="1" dirty="0">
                <a:latin typeface="Times New Roman" panose="02020603050405020304" pitchFamily="18" charset="0"/>
                <a:cs typeface="Times New Roman" panose="02020603050405020304" pitchFamily="18" charset="0"/>
              </a:rPr>
              <a:t>Student </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Register </a:t>
            </a:r>
          </a:p>
          <a:p>
            <a:pPr marL="354013" indent="0" algn="just">
              <a:lnSpc>
                <a:spcPct val="150000"/>
              </a:lnSpc>
              <a:buNone/>
            </a:pPr>
            <a:r>
              <a:rPr lang="en-IN" sz="2400" dirty="0">
                <a:latin typeface="Times New Roman" panose="02020603050405020304" pitchFamily="18" charset="0"/>
                <a:cs typeface="Times New Roman" panose="02020603050405020304" pitchFamily="18" charset="0"/>
              </a:rPr>
              <a:t>In this module, there is registration form available where new student can create their account by providing required information to the system. The registration form details are like name, email, gender, mobile number, address, and etc. These details are stored in the database. And then can getting to the username and password in the system.  </a:t>
            </a: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75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928992" cy="6624736"/>
          </a:xfrm>
        </p:spPr>
        <p:txBody>
          <a:bodyPr>
            <a:normAutofit/>
          </a:bodyPr>
          <a:lstStyle/>
          <a:p>
            <a:pPr lvl="0" algn="just">
              <a:lnSpc>
                <a:spcPct val="150000"/>
              </a:lnSpc>
            </a:pPr>
            <a:r>
              <a:rPr lang="en-IN" sz="2300" dirty="0">
                <a:latin typeface="Times New Roman" panose="02020603050405020304" pitchFamily="18" charset="0"/>
                <a:cs typeface="Times New Roman" panose="02020603050405020304" pitchFamily="18" charset="0"/>
              </a:rPr>
              <a:t>Login </a:t>
            </a:r>
          </a:p>
          <a:p>
            <a:pPr marL="354013" indent="0" algn="just">
              <a:lnSpc>
                <a:spcPct val="150000"/>
              </a:lnSpc>
              <a:buNone/>
            </a:pPr>
            <a:r>
              <a:rPr lang="en-IN" sz="2300" dirty="0">
                <a:latin typeface="Times New Roman" panose="02020603050405020304" pitchFamily="18" charset="0"/>
                <a:cs typeface="Times New Roman" panose="02020603050405020304" pitchFamily="18" charset="0"/>
              </a:rPr>
              <a:t>In this module, the student can login the system using his/her user name and password.</a:t>
            </a:r>
          </a:p>
          <a:p>
            <a:pPr lvl="0" algn="just">
              <a:lnSpc>
                <a:spcPct val="150000"/>
              </a:lnSpc>
            </a:pPr>
            <a:r>
              <a:rPr lang="en-US" sz="2300" dirty="0">
                <a:latin typeface="Times New Roman" panose="02020603050405020304" pitchFamily="18" charset="0"/>
                <a:cs typeface="Times New Roman" panose="02020603050405020304" pitchFamily="18" charset="0"/>
              </a:rPr>
              <a:t>View Candidates </a:t>
            </a:r>
            <a:endParaRPr lang="en-IN" sz="2300" dirty="0">
              <a:latin typeface="Times New Roman" panose="02020603050405020304" pitchFamily="18" charset="0"/>
              <a:cs typeface="Times New Roman" panose="02020603050405020304" pitchFamily="18" charset="0"/>
            </a:endParaRPr>
          </a:p>
          <a:p>
            <a:pPr marL="354013" indent="0" algn="just">
              <a:lnSpc>
                <a:spcPct val="150000"/>
              </a:lnSpc>
              <a:buNone/>
            </a:pPr>
            <a:r>
              <a:rPr lang="en-US" sz="2300" dirty="0">
                <a:latin typeface="Times New Roman" panose="02020603050405020304" pitchFamily="18" charset="0"/>
                <a:cs typeface="Times New Roman" panose="02020603050405020304" pitchFamily="18" charset="0"/>
              </a:rPr>
              <a:t>In this module, the voter can view the candidate details like candidate name, id, phone number, mail id, location etc.</a:t>
            </a:r>
            <a:endParaRPr lang="en-IN" sz="2300" dirty="0">
              <a:latin typeface="Times New Roman" panose="02020603050405020304" pitchFamily="18" charset="0"/>
              <a:cs typeface="Times New Roman" panose="02020603050405020304" pitchFamily="18" charset="0"/>
            </a:endParaRPr>
          </a:p>
          <a:p>
            <a:pPr lvl="0" algn="just">
              <a:lnSpc>
                <a:spcPct val="150000"/>
              </a:lnSpc>
            </a:pPr>
            <a:r>
              <a:rPr lang="en-US" sz="2300" dirty="0">
                <a:latin typeface="Times New Roman" panose="02020603050405020304" pitchFamily="18" charset="0"/>
                <a:cs typeface="Times New Roman" panose="02020603050405020304" pitchFamily="18" charset="0"/>
              </a:rPr>
              <a:t>Vote poll</a:t>
            </a:r>
            <a:endParaRPr lang="en-IN" sz="2300" dirty="0">
              <a:latin typeface="Times New Roman" panose="02020603050405020304" pitchFamily="18" charset="0"/>
              <a:cs typeface="Times New Roman" panose="02020603050405020304" pitchFamily="18" charset="0"/>
            </a:endParaRPr>
          </a:p>
          <a:p>
            <a:pPr marL="354013" lvl="0" indent="0" algn="just">
              <a:lnSpc>
                <a:spcPct val="150000"/>
              </a:lnSpc>
              <a:buNone/>
              <a:tabLst>
                <a:tab pos="354013" algn="l"/>
              </a:tabLst>
            </a:pPr>
            <a:r>
              <a:rPr lang="en-US" sz="2300" dirty="0">
                <a:latin typeface="Times New Roman" panose="02020603050405020304" pitchFamily="18" charset="0"/>
                <a:cs typeface="Times New Roman" panose="02020603050405020304" pitchFamily="18" charset="0"/>
              </a:rPr>
              <a:t>In this module, user can view the candidate details who are stand for the voting and vote the particular candidate.</a:t>
            </a:r>
            <a:endParaRPr lang="en-IN" sz="2300" dirty="0">
              <a:latin typeface="Times New Roman" panose="02020603050405020304" pitchFamily="18" charset="0"/>
              <a:cs typeface="Times New Roman" panose="02020603050405020304" pitchFamily="18" charset="0"/>
            </a:endParaRPr>
          </a:p>
          <a:p>
            <a:pPr lvl="0" algn="just">
              <a:lnSpc>
                <a:spcPct val="150000"/>
              </a:lnSpc>
            </a:pPr>
            <a:r>
              <a:rPr lang="en-US" sz="2300" dirty="0">
                <a:latin typeface="Times New Roman" panose="02020603050405020304" pitchFamily="18" charset="0"/>
                <a:cs typeface="Times New Roman" panose="02020603050405020304" pitchFamily="18" charset="0"/>
              </a:rPr>
              <a:t>View result</a:t>
            </a:r>
            <a:endParaRPr lang="en-IN" sz="2300" dirty="0">
              <a:latin typeface="Times New Roman" panose="02020603050405020304" pitchFamily="18" charset="0"/>
              <a:cs typeface="Times New Roman" panose="02020603050405020304" pitchFamily="18" charset="0"/>
            </a:endParaRPr>
          </a:p>
          <a:p>
            <a:pPr marL="354013" indent="0" algn="just">
              <a:lnSpc>
                <a:spcPct val="150000"/>
              </a:lnSpc>
              <a:buNone/>
            </a:pPr>
            <a:r>
              <a:rPr lang="en-US" sz="2300" dirty="0">
                <a:latin typeface="Times New Roman" panose="02020603050405020304" pitchFamily="18" charset="0"/>
                <a:cs typeface="Times New Roman" panose="02020603050405020304" pitchFamily="18" charset="0"/>
              </a:rPr>
              <a:t>In this module, user can view the vote result updated by the admin.</a:t>
            </a:r>
            <a:endParaRPr lang="en-IN" sz="23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603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1185</Words>
  <Application>Microsoft Office PowerPoint</Application>
  <PresentationFormat>On-screen Show (4:3)</PresentationFormat>
  <Paragraphs>243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Times New Roman</vt:lpstr>
      <vt:lpstr>Office Theme</vt:lpstr>
      <vt:lpstr>COLLEGE ONLINE VOTING SYSTEM  </vt:lpstr>
      <vt:lpstr>Abstract </vt:lpstr>
      <vt:lpstr>Over view of the project </vt:lpstr>
      <vt:lpstr>Problem Description</vt:lpstr>
      <vt:lpstr>Modules</vt:lpstr>
      <vt:lpstr>PowerPoint Presentation</vt:lpstr>
      <vt:lpstr>Modules</vt:lpstr>
      <vt:lpstr>PowerPoint Presentation</vt:lpstr>
      <vt:lpstr>PowerPoint Presentation</vt:lpstr>
      <vt:lpstr>Hardware Requirements</vt:lpstr>
      <vt:lpstr>Software Requirements</vt:lpstr>
      <vt:lpstr>Data Flow Diagram </vt:lpstr>
      <vt:lpstr>PowerPoint Presentation</vt:lpstr>
      <vt:lpstr>Database Design </vt:lpstr>
      <vt:lpstr>PowerPoint Presentation</vt:lpstr>
      <vt:lpstr>PowerPoint Presentation</vt:lpstr>
      <vt:lpstr>PowerPoint Presentation</vt:lpstr>
      <vt:lpstr>PowerPoint Presentation</vt:lpstr>
      <vt:lpstr>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Fantasy</dc:creator>
  <cp:lastModifiedBy>ADMIN</cp:lastModifiedBy>
  <cp:revision>91</cp:revision>
  <dcterms:created xsi:type="dcterms:W3CDTF">2022-05-24T11:59:54Z</dcterms:created>
  <dcterms:modified xsi:type="dcterms:W3CDTF">2025-03-19T06:43:04Z</dcterms:modified>
</cp:coreProperties>
</file>